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tiff" ContentType="image/tif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599" r:id="rId2"/>
    <p:sldId id="681" r:id="rId3"/>
    <p:sldId id="684" r:id="rId4"/>
    <p:sldId id="623" r:id="rId5"/>
    <p:sldId id="625" r:id="rId6"/>
    <p:sldId id="624" r:id="rId7"/>
    <p:sldId id="626" r:id="rId8"/>
    <p:sldId id="680" r:id="rId9"/>
    <p:sldId id="685" r:id="rId10"/>
    <p:sldId id="686" r:id="rId11"/>
    <p:sldId id="668" r:id="rId12"/>
    <p:sldId id="688" r:id="rId13"/>
    <p:sldId id="670" r:id="rId14"/>
    <p:sldId id="671" r:id="rId15"/>
    <p:sldId id="669" r:id="rId16"/>
    <p:sldId id="679" r:id="rId17"/>
    <p:sldId id="687" r:id="rId18"/>
    <p:sldId id="683" r:id="rId19"/>
    <p:sldId id="689" r:id="rId20"/>
    <p:sldId id="604" r:id="rId21"/>
    <p:sldId id="667" r:id="rId22"/>
    <p:sldId id="672" r:id="rId23"/>
    <p:sldId id="601" r:id="rId24"/>
    <p:sldId id="630" r:id="rId25"/>
    <p:sldId id="631" r:id="rId26"/>
    <p:sldId id="629" r:id="rId27"/>
    <p:sldId id="690" r:id="rId28"/>
    <p:sldId id="693" r:id="rId29"/>
    <p:sldId id="642" r:id="rId30"/>
    <p:sldId id="644" r:id="rId31"/>
    <p:sldId id="648" r:id="rId32"/>
    <p:sldId id="691" r:id="rId33"/>
    <p:sldId id="692" r:id="rId34"/>
    <p:sldId id="602" r:id="rId35"/>
    <p:sldId id="651" r:id="rId36"/>
    <p:sldId id="696" r:id="rId37"/>
    <p:sldId id="605" r:id="rId38"/>
    <p:sldId id="673" r:id="rId39"/>
    <p:sldId id="674" r:id="rId40"/>
    <p:sldId id="650" r:id="rId41"/>
    <p:sldId id="675" r:id="rId42"/>
    <p:sldId id="676" r:id="rId43"/>
    <p:sldId id="677" r:id="rId44"/>
    <p:sldId id="678" r:id="rId45"/>
    <p:sldId id="652" r:id="rId46"/>
    <p:sldId id="615" r:id="rId47"/>
    <p:sldId id="616" r:id="rId48"/>
    <p:sldId id="617" r:id="rId49"/>
    <p:sldId id="618" r:id="rId50"/>
    <p:sldId id="619" r:id="rId51"/>
    <p:sldId id="620" r:id="rId52"/>
    <p:sldId id="621" r:id="rId53"/>
    <p:sldId id="622" r:id="rId54"/>
    <p:sldId id="694" r:id="rId55"/>
    <p:sldId id="695" r:id="rId56"/>
    <p:sldId id="659" r:id="rId57"/>
    <p:sldId id="660" r:id="rId58"/>
    <p:sldId id="661" r:id="rId59"/>
    <p:sldId id="662" r:id="rId60"/>
    <p:sldId id="701" r:id="rId61"/>
    <p:sldId id="702" r:id="rId62"/>
    <p:sldId id="703" r:id="rId63"/>
    <p:sldId id="712" r:id="rId64"/>
    <p:sldId id="723" r:id="rId65"/>
    <p:sldId id="710" r:id="rId66"/>
    <p:sldId id="705" r:id="rId67"/>
    <p:sldId id="706" r:id="rId68"/>
    <p:sldId id="704" r:id="rId69"/>
    <p:sldId id="709" r:id="rId70"/>
    <p:sldId id="700" r:id="rId71"/>
    <p:sldId id="699" r:id="rId72"/>
    <p:sldId id="713" r:id="rId73"/>
    <p:sldId id="711" r:id="rId74"/>
    <p:sldId id="714" r:id="rId75"/>
    <p:sldId id="600" r:id="rId76"/>
    <p:sldId id="719" r:id="rId77"/>
    <p:sldId id="720" r:id="rId78"/>
    <p:sldId id="645" r:id="rId79"/>
    <p:sldId id="708" r:id="rId80"/>
    <p:sldId id="715" r:id="rId81"/>
    <p:sldId id="724" r:id="rId82"/>
    <p:sldId id="727" r:id="rId83"/>
    <p:sldId id="728" r:id="rId84"/>
    <p:sldId id="656" r:id="rId85"/>
    <p:sldId id="716" r:id="rId86"/>
    <p:sldId id="732" r:id="rId87"/>
    <p:sldId id="731" r:id="rId88"/>
    <p:sldId id="646" r:id="rId89"/>
    <p:sldId id="654" r:id="rId90"/>
    <p:sldId id="657" r:id="rId91"/>
    <p:sldId id="664" r:id="rId92"/>
    <p:sldId id="665" r:id="rId93"/>
    <p:sldId id="721" r:id="rId94"/>
    <p:sldId id="666" r:id="rId95"/>
    <p:sldId id="722" r:id="rId96"/>
    <p:sldId id="603" r:id="rId97"/>
    <p:sldId id="632" r:id="rId98"/>
    <p:sldId id="633" r:id="rId99"/>
    <p:sldId id="607" r:id="rId100"/>
    <p:sldId id="609" r:id="rId10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86"/>
            <p14:sldId id="668"/>
            <p14:sldId id="688"/>
            <p14:sldId id="670"/>
            <p14:sldId id="671"/>
            <p14:sldId id="669"/>
            <p14:sldId id="679"/>
            <p14:sldId id="687"/>
            <p14:sldId id="683"/>
            <p14:sldId id="689"/>
          </p14:sldIdLst>
        </p14:section>
        <p14:section name="Intro" id="{7259CCC4-756C-42B1-88E3-991F9241324B}">
          <p14:sldIdLst>
            <p14:sldId id="604"/>
            <p14:sldId id="667"/>
            <p14:sldId id="672"/>
            <p14:sldId id="601"/>
            <p14:sldId id="630"/>
            <p14:sldId id="631"/>
            <p14:sldId id="629"/>
            <p14:sldId id="690"/>
            <p14:sldId id="693"/>
            <p14:sldId id="642"/>
            <p14:sldId id="644"/>
            <p14:sldId id="648"/>
            <p14:sldId id="691"/>
            <p14:sldId id="692"/>
          </p14:sldIdLst>
        </p14:section>
        <p14:section name="Scalling, IK, ID" id="{F6423F34-D3F1-402B-AA0A-99CB38086CF6}">
          <p14:sldIdLst>
            <p14:sldId id="602"/>
            <p14:sldId id="651"/>
            <p14:sldId id="696"/>
            <p14:sldId id="605"/>
            <p14:sldId id="673"/>
            <p14:sldId id="674"/>
            <p14:sldId id="650"/>
            <p14:sldId id="675"/>
            <p14:sldId id="676"/>
            <p14:sldId id="677"/>
            <p14:sldId id="678"/>
            <p14:sldId id="652"/>
            <p14:sldId id="615"/>
            <p14:sldId id="616"/>
            <p14:sldId id="617"/>
            <p14:sldId id="618"/>
            <p14:sldId id="619"/>
            <p14:sldId id="620"/>
            <p14:sldId id="621"/>
            <p14:sldId id="622"/>
            <p14:sldId id="694"/>
            <p14:sldId id="695"/>
            <p14:sldId id="659"/>
            <p14:sldId id="660"/>
            <p14:sldId id="661"/>
            <p14:sldId id="662"/>
            <p14:sldId id="701"/>
            <p14:sldId id="702"/>
            <p14:sldId id="703"/>
            <p14:sldId id="712"/>
            <p14:sldId id="723"/>
            <p14:sldId id="710"/>
            <p14:sldId id="705"/>
            <p14:sldId id="706"/>
            <p14:sldId id="704"/>
            <p14:sldId id="709"/>
            <p14:sldId id="700"/>
            <p14:sldId id="699"/>
            <p14:sldId id="713"/>
            <p14:sldId id="711"/>
            <p14:sldId id="714"/>
          </p14:sldIdLst>
        </p14:section>
        <p14:section name="Muscle and JCF" id="{777D956A-F98A-481E-B505-7D5B28B574E2}">
          <p14:sldIdLst>
            <p14:sldId id="600"/>
            <p14:sldId id="719"/>
            <p14:sldId id="720"/>
            <p14:sldId id="645"/>
            <p14:sldId id="708"/>
            <p14:sldId id="715"/>
            <p14:sldId id="724"/>
            <p14:sldId id="727"/>
            <p14:sldId id="728"/>
            <p14:sldId id="656"/>
            <p14:sldId id="716"/>
            <p14:sldId id="732"/>
            <p14:sldId id="731"/>
            <p14:sldId id="646"/>
            <p14:sldId id="654"/>
            <p14:sldId id="657"/>
            <p14:sldId id="664"/>
            <p14:sldId id="665"/>
            <p14:sldId id="721"/>
            <p14:sldId id="666"/>
            <p14:sldId id="722"/>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33"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10/11/2023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46</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47</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48</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49</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51</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52</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53</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https://simtk-confluence.stanford.edu:8443/display/OpenSim/Getting+Started+with+RRA</a:t>
            </a:r>
          </a:p>
        </p:txBody>
      </p:sp>
      <p:sp>
        <p:nvSpPr>
          <p:cNvPr id="4" name="Slide Number Placeholder 3"/>
          <p:cNvSpPr>
            <a:spLocks noGrp="1"/>
          </p:cNvSpPr>
          <p:nvPr>
            <p:ph type="sldNum" sz="quarter" idx="5"/>
          </p:nvPr>
        </p:nvSpPr>
        <p:spPr/>
        <p:txBody>
          <a:bodyPr/>
          <a:lstStyle/>
          <a:p>
            <a:fld id="{F1165626-EA9B-4F86-8AFC-DC300B6979AE}" type="slidenum">
              <a:rPr lang="LID4096" smtClean="0"/>
              <a:t>73</a:t>
            </a:fld>
            <a:endParaRPr lang="LID4096"/>
          </a:p>
        </p:txBody>
      </p:sp>
    </p:spTree>
    <p:extLst>
      <p:ext uri="{BB962C8B-B14F-4D97-AF65-F5344CB8AC3E}">
        <p14:creationId xmlns:p14="http://schemas.microsoft.com/office/powerpoint/2010/main" val="387163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https://simtk-confluence.stanford.edu:8443/display/OpenSim/Muscle+Model+Theory+and+Publications</a:t>
            </a:r>
          </a:p>
          <a:p>
            <a:r>
              <a:rPr lang="en-GB" dirty="0"/>
              <a:t>https://simtk-confluence.stanford.edu:8443/display/OpenSim/Thelen+2003+Muscle+Model</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78</a:t>
            </a:fld>
            <a:endParaRPr lang="LID4096"/>
          </a:p>
        </p:txBody>
      </p:sp>
    </p:spTree>
    <p:extLst>
      <p:ext uri="{BB962C8B-B14F-4D97-AF65-F5344CB8AC3E}">
        <p14:creationId xmlns:p14="http://schemas.microsoft.com/office/powerpoint/2010/main" val="166090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81</a:t>
            </a:fld>
            <a:endParaRPr lang="LID4096"/>
          </a:p>
        </p:txBody>
      </p:sp>
    </p:spTree>
    <p:extLst>
      <p:ext uri="{BB962C8B-B14F-4D97-AF65-F5344CB8AC3E}">
        <p14:creationId xmlns:p14="http://schemas.microsoft.com/office/powerpoint/2010/main" val="184293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https://www.sciencedirect.com/science/article/abs/pii/S0278591920305068</a:t>
            </a:r>
          </a:p>
        </p:txBody>
      </p:sp>
      <p:sp>
        <p:nvSpPr>
          <p:cNvPr id="4" name="Slide Number Placeholder 3"/>
          <p:cNvSpPr>
            <a:spLocks noGrp="1"/>
          </p:cNvSpPr>
          <p:nvPr>
            <p:ph type="sldNum" sz="quarter" idx="5"/>
          </p:nvPr>
        </p:nvSpPr>
        <p:spPr/>
        <p:txBody>
          <a:bodyPr/>
          <a:lstStyle/>
          <a:p>
            <a:fld id="{F1165626-EA9B-4F86-8AFC-DC300B6979AE}" type="slidenum">
              <a:rPr lang="LID4096" smtClean="0"/>
              <a:t>5</a:t>
            </a:fld>
            <a:endParaRPr lang="LID4096"/>
          </a:p>
        </p:txBody>
      </p:sp>
    </p:spTree>
    <p:extLst>
      <p:ext uri="{BB962C8B-B14F-4D97-AF65-F5344CB8AC3E}">
        <p14:creationId xmlns:p14="http://schemas.microsoft.com/office/powerpoint/2010/main" val="1506681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82</a:t>
            </a:fld>
            <a:endParaRPr lang="LID4096"/>
          </a:p>
        </p:txBody>
      </p:sp>
    </p:spTree>
    <p:extLst>
      <p:ext uri="{BB962C8B-B14F-4D97-AF65-F5344CB8AC3E}">
        <p14:creationId xmlns:p14="http://schemas.microsoft.com/office/powerpoint/2010/main" val="4152610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83</a:t>
            </a:fld>
            <a:endParaRPr lang="LID4096"/>
          </a:p>
        </p:txBody>
      </p:sp>
    </p:spTree>
    <p:extLst>
      <p:ext uri="{BB962C8B-B14F-4D97-AF65-F5344CB8AC3E}">
        <p14:creationId xmlns:p14="http://schemas.microsoft.com/office/powerpoint/2010/main" val="404545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AFC0EC76-520D-4E7A-96DF-6E35E24986C0}"/>
              </a:ext>
            </a:extLst>
          </p:cNvPr>
          <p:cNvSpPr txBox="1">
            <a:spLocks noGrp="1" noChangeArrowheads="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a:defRPr sz="2400">
                <a:solidFill>
                  <a:schemeClr val="tx1"/>
                </a:solidFill>
                <a:latin typeface="Times New Roman" panose="02020603050405020304" pitchFamily="18" charset="0"/>
                <a:ea typeface="MS PGothic" panose="020B0600070205080204" pitchFamily="34" charset="-128"/>
              </a:defRPr>
            </a:lvl1pPr>
            <a:lvl2pPr marL="742950" indent="-285750" algn="ctr">
              <a:defRPr sz="2400">
                <a:solidFill>
                  <a:schemeClr val="tx1"/>
                </a:solidFill>
                <a:latin typeface="Times New Roman" panose="02020603050405020304" pitchFamily="18" charset="0"/>
                <a:ea typeface="MS PGothic" panose="020B0600070205080204" pitchFamily="34" charset="-128"/>
              </a:defRPr>
            </a:lvl2pPr>
            <a:lvl3pPr marL="1143000" indent="-228600" algn="ctr">
              <a:defRPr sz="2400">
                <a:solidFill>
                  <a:schemeClr val="tx1"/>
                </a:solidFill>
                <a:latin typeface="Times New Roman" panose="02020603050405020304" pitchFamily="18" charset="0"/>
                <a:ea typeface="MS PGothic" panose="020B0600070205080204" pitchFamily="34" charset="-128"/>
              </a:defRPr>
            </a:lvl3pPr>
            <a:lvl4pPr marL="1600200" indent="-228600" algn="ctr">
              <a:defRPr sz="2400">
                <a:solidFill>
                  <a:schemeClr val="tx1"/>
                </a:solidFill>
                <a:latin typeface="Times New Roman" panose="02020603050405020304" pitchFamily="18" charset="0"/>
                <a:ea typeface="MS PGothic" panose="020B0600070205080204" pitchFamily="34" charset="-128"/>
              </a:defRPr>
            </a:lvl4pPr>
            <a:lvl5pPr marL="2057400" indent="-228600" algn="ctr">
              <a:defRPr sz="2400">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r"/>
            <a:fld id="{B66BA69C-F1DB-4267-9BD8-CCB179A3CCB4}" type="slidenum">
              <a:rPr lang="en-US" altLang="nl-BE" sz="1200">
                <a:latin typeface="Times" panose="02020603050405020304" pitchFamily="18" charset="0"/>
              </a:rPr>
              <a:pPr algn="r"/>
              <a:t>88</a:t>
            </a:fld>
            <a:endParaRPr lang="en-US" altLang="nl-BE" sz="1200">
              <a:latin typeface="Times" panose="02020603050405020304" pitchFamily="18" charset="0"/>
            </a:endParaRPr>
          </a:p>
        </p:txBody>
      </p:sp>
      <p:sp>
        <p:nvSpPr>
          <p:cNvPr id="24579" name="Rectangle 2">
            <a:extLst>
              <a:ext uri="{FF2B5EF4-FFF2-40B4-BE49-F238E27FC236}">
                <a16:creationId xmlns:a16="http://schemas.microsoft.com/office/drawing/2014/main" id="{796461D3-ECCB-4C49-A796-C1AA3C548EE1}"/>
              </a:ext>
            </a:extLst>
          </p:cNvPr>
          <p:cNvSpPr>
            <a:spLocks noGrp="1" noRot="1" noChangeAspect="1" noChangeArrowheads="1" noTextEdit="1"/>
          </p:cNvSpPr>
          <p:nvPr>
            <p:ph type="sldImg"/>
          </p:nvPr>
        </p:nvSpPr>
        <p:spPr>
          <a:xfrm>
            <a:off x="390525" y="692150"/>
            <a:ext cx="6153150" cy="3462338"/>
          </a:xfrm>
          <a:ln/>
        </p:spPr>
      </p:sp>
      <p:sp>
        <p:nvSpPr>
          <p:cNvPr id="24580" name="Rectangle 3">
            <a:extLst>
              <a:ext uri="{FF2B5EF4-FFF2-40B4-BE49-F238E27FC236}">
                <a16:creationId xmlns:a16="http://schemas.microsoft.com/office/drawing/2014/main" id="{9D64744D-67FA-4C44-A063-967B5B35EF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mn-lt"/>
                <a:ea typeface="ＭＳ Ｐゴシック" pitchFamily="34" charset="-128"/>
              </a:rPr>
              <a:t>Joint Reaction analysis calculates joint loads in a post processing step.</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0886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A0FA7AD1-DF67-43A6-84D4-4F38F924F73E}" type="slidenum">
              <a:rPr lang="en-US" altLang="nl-BE" smtClean="0"/>
              <a:pPr>
                <a:spcBef>
                  <a:spcPct val="0"/>
                </a:spcBef>
              </a:pPr>
              <a:t>89</a:t>
            </a:fld>
            <a:endParaRPr lang="en-US" altLang="nl-BE"/>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BE">
                <a:latin typeface="Times" panose="02020603050405020304" pitchFamily="18" charset="0"/>
              </a:rPr>
              <a:t>An analysis probes and reports data from the model during a simulation.</a:t>
            </a:r>
          </a:p>
        </p:txBody>
      </p:sp>
    </p:spTree>
    <p:extLst>
      <p:ext uri="{BB962C8B-B14F-4D97-AF65-F5344CB8AC3E}">
        <p14:creationId xmlns:p14="http://schemas.microsoft.com/office/powerpoint/2010/main" val="389290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nl-BE">
                <a:latin typeface="Times" panose="02020603050405020304" pitchFamily="18" charset="0"/>
                <a:sym typeface="Wingdings" panose="05000000000000000000" pitchFamily="2" charset="2"/>
              </a:rPr>
              <a:t>Joint forces and moments transferred between consecutive bodies as a result of all loads acting on the model:</a:t>
            </a:r>
          </a:p>
          <a:p>
            <a:endParaRPr lang="it-IT" altLang="nl-BE">
              <a:latin typeface="Times" panose="02020603050405020304" pitchFamily="18" charset="0"/>
              <a:sym typeface="Wingdings" panose="05000000000000000000" pitchFamily="2" charset="2"/>
            </a:endParaRPr>
          </a:p>
          <a:p>
            <a:r>
              <a:rPr lang="it-IT" altLang="nl-BE">
                <a:latin typeface="Times" panose="02020603050405020304" pitchFamily="18" charset="0"/>
              </a:rPr>
              <a:t>Resultant forces and moments the joint structure caries in response to all motions and forces in the model, including muscles, motors, and all other actuators </a:t>
            </a:r>
            <a:endParaRPr lang="en-US" altLang="nl-BE">
              <a:latin typeface="Times" panose="02020603050405020304" pitchFamily="18" charset="0"/>
            </a:endParaRPr>
          </a:p>
          <a:p>
            <a:endParaRPr lang="it-IT" altLang="nl-BE">
              <a:latin typeface="Times" panose="02020603050405020304" pitchFamily="18" charset="0"/>
              <a:sym typeface="Wingdings" panose="05000000000000000000" pitchFamily="2" charset="2"/>
            </a:endParaRPr>
          </a:p>
          <a:p>
            <a:endParaRPr lang="it-IT" altLang="nl-BE">
              <a:latin typeface="Times"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09664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nl-BE">
                <a:latin typeface="Times" panose="02020603050405020304" pitchFamily="18" charset="0"/>
              </a:rPr>
              <a:t>The JointReaction analysis calculates the resultant forces and moments that the joint carries to prevent movement that cannot be produced </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18923716-6E8F-4CB2-B3BC-B54431DBE3FA}" type="slidenum">
              <a:rPr lang="en-US" altLang="nl-BE" smtClean="0">
                <a:solidFill>
                  <a:srgbClr val="000000"/>
                </a:solidFill>
              </a:rPr>
              <a:pPr>
                <a:spcBef>
                  <a:spcPct val="0"/>
                </a:spcBef>
              </a:pPr>
              <a:t>91</a:t>
            </a:fld>
            <a:endParaRPr lang="en-US" altLang="nl-BE">
              <a:solidFill>
                <a:srgbClr val="000000"/>
              </a:solidFill>
            </a:endParaRPr>
          </a:p>
        </p:txBody>
      </p:sp>
    </p:spTree>
    <p:extLst>
      <p:ext uri="{BB962C8B-B14F-4D97-AF65-F5344CB8AC3E}">
        <p14:creationId xmlns:p14="http://schemas.microsoft.com/office/powerpoint/2010/main" val="287023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Times" panose="02020603050405020304" pitchFamily="18" charset="0"/>
            </a:endParaRP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294D6F57-5F44-4C73-952F-9FC7B886FCDC}" type="slidenum">
              <a:rPr lang="en-US" altLang="nl-BE" smtClean="0">
                <a:solidFill>
                  <a:srgbClr val="000000"/>
                </a:solidFill>
              </a:rPr>
              <a:pPr>
                <a:spcBef>
                  <a:spcPct val="0"/>
                </a:spcBef>
              </a:pPr>
              <a:t>92</a:t>
            </a:fld>
            <a:endParaRPr lang="en-US" altLang="nl-BE">
              <a:solidFill>
                <a:srgbClr val="000000"/>
              </a:solidFill>
            </a:endParaRPr>
          </a:p>
        </p:txBody>
      </p:sp>
    </p:spTree>
    <p:extLst>
      <p:ext uri="{BB962C8B-B14F-4D97-AF65-F5344CB8AC3E}">
        <p14:creationId xmlns:p14="http://schemas.microsoft.com/office/powerpoint/2010/main" val="380911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BE">
                <a:latin typeface="Times" panose="02020603050405020304" pitchFamily="18" charset="0"/>
              </a:rPr>
              <a:t>Go conceptual</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B7B63834-9CFC-42E4-92E2-910353D69DE0}" type="slidenum">
              <a:rPr lang="en-US" altLang="nl-BE" smtClean="0">
                <a:solidFill>
                  <a:srgbClr val="000000"/>
                </a:solidFill>
              </a:rPr>
              <a:pPr>
                <a:spcBef>
                  <a:spcPct val="0"/>
                </a:spcBef>
              </a:pPr>
              <a:t>94</a:t>
            </a:fld>
            <a:endParaRPr lang="en-US" altLang="nl-BE">
              <a:solidFill>
                <a:srgbClr val="000000"/>
              </a:solidFill>
            </a:endParaRPr>
          </a:p>
        </p:txBody>
      </p:sp>
    </p:spTree>
    <p:extLst>
      <p:ext uri="{BB962C8B-B14F-4D97-AF65-F5344CB8AC3E}">
        <p14:creationId xmlns:p14="http://schemas.microsoft.com/office/powerpoint/2010/main" val="263759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https://journals.plos.org/plosone/article?id=10.1371/journal.pone.0291789</a:t>
            </a:r>
          </a:p>
        </p:txBody>
      </p:sp>
      <p:sp>
        <p:nvSpPr>
          <p:cNvPr id="4" name="Slide Number Placeholder 3"/>
          <p:cNvSpPr>
            <a:spLocks noGrp="1"/>
          </p:cNvSpPr>
          <p:nvPr>
            <p:ph type="sldNum" sz="quarter" idx="5"/>
          </p:nvPr>
        </p:nvSpPr>
        <p:spPr/>
        <p:txBody>
          <a:bodyPr/>
          <a:lstStyle/>
          <a:p>
            <a:fld id="{F1165626-EA9B-4F86-8AFC-DC300B6979AE}" type="slidenum">
              <a:rPr lang="LID4096" smtClean="0"/>
              <a:t>16</a:t>
            </a:fld>
            <a:endParaRPr lang="LID4096"/>
          </a:p>
        </p:txBody>
      </p:sp>
    </p:spTree>
    <p:extLst>
      <p:ext uri="{BB962C8B-B14F-4D97-AF65-F5344CB8AC3E}">
        <p14:creationId xmlns:p14="http://schemas.microsoft.com/office/powerpoint/2010/main" val="36356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10.1016/j.jbiomech.2014.10.009</a:t>
            </a:r>
          </a:p>
        </p:txBody>
      </p:sp>
      <p:sp>
        <p:nvSpPr>
          <p:cNvPr id="4" name="Slide Number Placeholder 3"/>
          <p:cNvSpPr>
            <a:spLocks noGrp="1"/>
          </p:cNvSpPr>
          <p:nvPr>
            <p:ph type="sldNum" sz="quarter" idx="5"/>
          </p:nvPr>
        </p:nvSpPr>
        <p:spPr/>
        <p:txBody>
          <a:bodyPr/>
          <a:lstStyle/>
          <a:p>
            <a:fld id="{F1165626-EA9B-4F86-8AFC-DC300B6979AE}" type="slidenum">
              <a:rPr lang="LID4096" smtClean="0"/>
              <a:t>17</a:t>
            </a:fld>
            <a:endParaRPr lang="LID4096"/>
          </a:p>
        </p:txBody>
      </p:sp>
    </p:spTree>
    <p:extLst>
      <p:ext uri="{BB962C8B-B14F-4D97-AF65-F5344CB8AC3E}">
        <p14:creationId xmlns:p14="http://schemas.microsoft.com/office/powerpoint/2010/main" val="25070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https://www.nasa.gov/general/digital-astronaut-simulation-tool/</a:t>
            </a:r>
          </a:p>
          <a:p>
            <a:endParaRPr lang="en-GB" dirty="0"/>
          </a:p>
          <a:p>
            <a:r>
              <a:rPr lang="en-GB" dirty="0"/>
              <a:t>10.1152/japplphysiol.00662.2021</a:t>
            </a:r>
          </a:p>
        </p:txBody>
      </p:sp>
      <p:sp>
        <p:nvSpPr>
          <p:cNvPr id="4" name="Slide Number Placeholder 3"/>
          <p:cNvSpPr>
            <a:spLocks noGrp="1"/>
          </p:cNvSpPr>
          <p:nvPr>
            <p:ph type="sldNum" sz="quarter" idx="5"/>
          </p:nvPr>
        </p:nvSpPr>
        <p:spPr/>
        <p:txBody>
          <a:bodyPr/>
          <a:lstStyle/>
          <a:p>
            <a:fld id="{F1165626-EA9B-4F86-8AFC-DC300B6979AE}" type="slidenum">
              <a:rPr lang="LID4096" smtClean="0"/>
              <a:t>19</a:t>
            </a:fld>
            <a:endParaRPr lang="LID4096"/>
          </a:p>
        </p:txBody>
      </p:sp>
    </p:spTree>
    <p:extLst>
      <p:ext uri="{BB962C8B-B14F-4D97-AF65-F5344CB8AC3E}">
        <p14:creationId xmlns:p14="http://schemas.microsoft.com/office/powerpoint/2010/main" val="350512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22</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45</a:t>
            </a:fld>
            <a:endParaRPr lang="en-AU"/>
          </a:p>
        </p:txBody>
      </p:sp>
    </p:spTree>
    <p:extLst>
      <p:ext uri="{BB962C8B-B14F-4D97-AF65-F5344CB8AC3E}">
        <p14:creationId xmlns:p14="http://schemas.microsoft.com/office/powerpoint/2010/main" val="56885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10/11/2023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F85A7-29C5-4EF3-96AB-0719311F2B0A}"/>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B886981-73F9-427E-A8AC-ED51E7306761}"/>
              </a:ext>
            </a:extLst>
          </p:cNvPr>
          <p:cNvSpPr>
            <a:spLocks noGrp="1"/>
          </p:cNvSpPr>
          <p:nvPr>
            <p:ph type="dt" sz="half" idx="10"/>
          </p:nvPr>
        </p:nvSpPr>
        <p:spPr/>
        <p:txBody>
          <a:bodyPr/>
          <a:lstStyle/>
          <a:p>
            <a:fld id="{C978E724-0B9E-4003-915A-0CAB07CD58F2}" type="datetimeFigureOut">
              <a:rPr lang="de-AT" smtClean="0"/>
              <a:t>11.10.2023</a:t>
            </a:fld>
            <a:endParaRPr lang="de-AT"/>
          </a:p>
        </p:txBody>
      </p:sp>
      <p:sp>
        <p:nvSpPr>
          <p:cNvPr id="4" name="Fußzeilenplatzhalter 3">
            <a:extLst>
              <a:ext uri="{FF2B5EF4-FFF2-40B4-BE49-F238E27FC236}">
                <a16:creationId xmlns:a16="http://schemas.microsoft.com/office/drawing/2014/main" id="{AEE103E8-5917-4553-9881-847D2541C11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BBAA3659-88BF-4CA9-A5B6-71B13F4C3A3E}"/>
              </a:ext>
            </a:extLst>
          </p:cNvPr>
          <p:cNvSpPr>
            <a:spLocks noGrp="1"/>
          </p:cNvSpPr>
          <p:nvPr>
            <p:ph type="sldNum" sz="quarter" idx="12"/>
          </p:nvPr>
        </p:nvSpPr>
        <p:spPr/>
        <p:txBody>
          <a:bodyPr/>
          <a:lstStyle/>
          <a:p>
            <a:fld id="{BEA2F710-CCE3-4002-83F3-5D02976DD138}" type="slidenum">
              <a:rPr lang="de-AT" smtClean="0"/>
              <a:t>‹#›</a:t>
            </a:fld>
            <a:endParaRPr lang="de-AT"/>
          </a:p>
        </p:txBody>
      </p:sp>
    </p:spTree>
    <p:extLst>
      <p:ext uri="{BB962C8B-B14F-4D97-AF65-F5344CB8AC3E}">
        <p14:creationId xmlns:p14="http://schemas.microsoft.com/office/powerpoint/2010/main" val="132258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10/11/2023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4E8349-E1E1-4D52-A00B-91324F2A93EA}"/>
              </a:ext>
            </a:extLst>
          </p:cNvPr>
          <p:cNvSpPr>
            <a:spLocks noGrp="1"/>
          </p:cNvSpPr>
          <p:nvPr>
            <p:ph type="dt" sz="half" idx="10"/>
          </p:nvPr>
        </p:nvSpPr>
        <p:spPr/>
        <p:txBody>
          <a:bodyPr/>
          <a:lstStyle/>
          <a:p>
            <a:fld id="{C978E724-0B9E-4003-915A-0CAB07CD58F2}" type="datetimeFigureOut">
              <a:rPr lang="de-AT" smtClean="0"/>
              <a:t>11.10.2023</a:t>
            </a:fld>
            <a:endParaRPr lang="de-AT"/>
          </a:p>
        </p:txBody>
      </p:sp>
      <p:sp>
        <p:nvSpPr>
          <p:cNvPr id="3" name="Fußzeilenplatzhalter 2">
            <a:extLst>
              <a:ext uri="{FF2B5EF4-FFF2-40B4-BE49-F238E27FC236}">
                <a16:creationId xmlns:a16="http://schemas.microsoft.com/office/drawing/2014/main" id="{3D55272E-C421-4008-8FBA-5DBE62B23D9D}"/>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3210B838-90FD-4813-A2AF-C8C54B087CF8}"/>
              </a:ext>
            </a:extLst>
          </p:cNvPr>
          <p:cNvSpPr>
            <a:spLocks noGrp="1"/>
          </p:cNvSpPr>
          <p:nvPr>
            <p:ph type="sldNum" sz="quarter" idx="12"/>
          </p:nvPr>
        </p:nvSpPr>
        <p:spPr/>
        <p:txBody>
          <a:bodyPr/>
          <a:lstStyle/>
          <a:p>
            <a:fld id="{BEA2F710-CCE3-4002-83F3-5D02976DD138}" type="slidenum">
              <a:rPr lang="de-AT" smtClean="0"/>
              <a:t>‹#›</a:t>
            </a:fld>
            <a:endParaRPr lang="de-AT"/>
          </a:p>
        </p:txBody>
      </p:sp>
    </p:spTree>
    <p:extLst>
      <p:ext uri="{BB962C8B-B14F-4D97-AF65-F5344CB8AC3E}">
        <p14:creationId xmlns:p14="http://schemas.microsoft.com/office/powerpoint/2010/main" val="365995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10/11/2023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media2.m4a"/><Relationship Id="rId7" Type="http://schemas.openxmlformats.org/officeDocument/2006/relationships/image" Target="../media/image6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audio" Target="../media/media3.m4a"/><Relationship Id="rId7" Type="http://schemas.openxmlformats.org/officeDocument/2006/relationships/image" Target="../media/image6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slideLayout" Target="../slideLayouts/slideLayout5.xml"/><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2.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9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oleObject" Target="../embeddings/oleObject1.bin"/><Relationship Id="rId18" Type="http://schemas.openxmlformats.org/officeDocument/2006/relationships/image" Target="../media/image107.wmf"/><Relationship Id="rId3" Type="http://schemas.openxmlformats.org/officeDocument/2006/relationships/notesSlide" Target="../notesSlides/notesSlide19.xml"/><Relationship Id="rId21" Type="http://schemas.openxmlformats.org/officeDocument/2006/relationships/oleObject" Target="../embeddings/oleObject5.bin"/><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106.wmf"/><Relationship Id="rId20" Type="http://schemas.openxmlformats.org/officeDocument/2006/relationships/image" Target="../media/image108.wmf"/><Relationship Id="rId1" Type="http://schemas.openxmlformats.org/officeDocument/2006/relationships/vmlDrawing" Target="../drawings/vmlDrawing1.v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oleObject" Target="../embeddings/oleObject2.bin"/><Relationship Id="rId10" Type="http://schemas.openxmlformats.org/officeDocument/2006/relationships/image" Target="../media/image116.png"/><Relationship Id="rId19" Type="http://schemas.openxmlformats.org/officeDocument/2006/relationships/oleObject" Target="../embeddings/oleObject4.bin"/><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05.wmf"/><Relationship Id="rId22" Type="http://schemas.openxmlformats.org/officeDocument/2006/relationships/image" Target="../media/image109.wmf"/></Relationships>
</file>

<file path=ppt/slides/_rels/slide8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05.wmf"/><Relationship Id="rId26" Type="http://schemas.openxmlformats.org/officeDocument/2006/relationships/image" Target="../media/image109.wmf"/><Relationship Id="rId3" Type="http://schemas.openxmlformats.org/officeDocument/2006/relationships/notesSlide" Target="../notesSlides/notesSlide20.xml"/><Relationship Id="rId21" Type="http://schemas.openxmlformats.org/officeDocument/2006/relationships/oleObject" Target="../embeddings/oleObject3.bin"/><Relationship Id="rId7" Type="http://schemas.openxmlformats.org/officeDocument/2006/relationships/image" Target="../media/image120.wmf"/><Relationship Id="rId12" Type="http://schemas.openxmlformats.org/officeDocument/2006/relationships/image" Target="../media/image114.png"/><Relationship Id="rId17" Type="http://schemas.openxmlformats.org/officeDocument/2006/relationships/oleObject" Target="../embeddings/oleObject1.bin"/><Relationship Id="rId25"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118.png"/><Relationship Id="rId20" Type="http://schemas.openxmlformats.org/officeDocument/2006/relationships/image" Target="../media/image106.wmf"/><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113.png"/><Relationship Id="rId24" Type="http://schemas.openxmlformats.org/officeDocument/2006/relationships/image" Target="../media/image108.wmf"/><Relationship Id="rId5" Type="http://schemas.openxmlformats.org/officeDocument/2006/relationships/image" Target="../media/image119.wmf"/><Relationship Id="rId15" Type="http://schemas.openxmlformats.org/officeDocument/2006/relationships/image" Target="../media/image117.png"/><Relationship Id="rId23" Type="http://schemas.openxmlformats.org/officeDocument/2006/relationships/oleObject" Target="../embeddings/oleObject4.bin"/><Relationship Id="rId10" Type="http://schemas.openxmlformats.org/officeDocument/2006/relationships/image" Target="../media/image112.png"/><Relationship Id="rId19" Type="http://schemas.openxmlformats.org/officeDocument/2006/relationships/oleObject" Target="../embeddings/oleObject2.bin"/><Relationship Id="rId4" Type="http://schemas.openxmlformats.org/officeDocument/2006/relationships/oleObject" Target="../embeddings/oleObject6.bin"/><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07.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1.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121.wmf"/><Relationship Id="rId4" Type="http://schemas.openxmlformats.org/officeDocument/2006/relationships/oleObject" Target="../embeddings/oleObject8.bin"/><Relationship Id="rId9" Type="http://schemas.openxmlformats.org/officeDocument/2006/relationships/image" Target="../media/image123.wmf"/></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slideLayout" Target="../slideLayouts/slideLayout9.xml"/><Relationship Id="rId7" Type="http://schemas.openxmlformats.org/officeDocument/2006/relationships/image" Target="../media/image126.png"/><Relationship Id="rId2" Type="http://schemas.openxmlformats.org/officeDocument/2006/relationships/video" Target="../media/media7.wmv"/><Relationship Id="rId1" Type="http://schemas.microsoft.com/office/2007/relationships/media" Target="../media/media7.wmv"/><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9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oleObject" Target="../embeddings/oleObject12.bin"/><Relationship Id="rId18" Type="http://schemas.openxmlformats.org/officeDocument/2006/relationships/image" Target="../media/image139.wmf"/><Relationship Id="rId3" Type="http://schemas.openxmlformats.org/officeDocument/2006/relationships/slideLayout" Target="../slideLayouts/slideLayout9.xml"/><Relationship Id="rId7" Type="http://schemas.openxmlformats.org/officeDocument/2006/relationships/image" Target="../media/image132.png"/><Relationship Id="rId12" Type="http://schemas.openxmlformats.org/officeDocument/2006/relationships/image" Target="../media/image136.wmf"/><Relationship Id="rId17" Type="http://schemas.openxmlformats.org/officeDocument/2006/relationships/oleObject" Target="../embeddings/oleObject14.bin"/><Relationship Id="rId2" Type="http://schemas.openxmlformats.org/officeDocument/2006/relationships/tags" Target="../tags/tag5.xml"/><Relationship Id="rId16" Type="http://schemas.openxmlformats.org/officeDocument/2006/relationships/image" Target="../media/image138.wmf"/><Relationship Id="rId20" Type="http://schemas.openxmlformats.org/officeDocument/2006/relationships/image" Target="../media/image140.wmf"/><Relationship Id="rId1" Type="http://schemas.openxmlformats.org/officeDocument/2006/relationships/vmlDrawing" Target="../drawings/vmlDrawing4.vml"/><Relationship Id="rId6" Type="http://schemas.openxmlformats.org/officeDocument/2006/relationships/image" Target="../media/image142.png"/><Relationship Id="rId11" Type="http://schemas.openxmlformats.org/officeDocument/2006/relationships/oleObject" Target="../embeddings/oleObject11.bin"/><Relationship Id="rId5" Type="http://schemas.openxmlformats.org/officeDocument/2006/relationships/image" Target="../media/image141.png"/><Relationship Id="rId15" Type="http://schemas.openxmlformats.org/officeDocument/2006/relationships/oleObject" Target="../embeddings/oleObject13.bin"/><Relationship Id="rId10" Type="http://schemas.openxmlformats.org/officeDocument/2006/relationships/image" Target="../media/image144.png"/><Relationship Id="rId19" Type="http://schemas.openxmlformats.org/officeDocument/2006/relationships/oleObject" Target="../embeddings/oleObject15.bin"/><Relationship Id="rId4" Type="http://schemas.openxmlformats.org/officeDocument/2006/relationships/notesSlide" Target="../notesSlides/notesSlide25.xml"/><Relationship Id="rId9" Type="http://schemas.openxmlformats.org/officeDocument/2006/relationships/image" Target="../media/image143.png"/><Relationship Id="rId14" Type="http://schemas.openxmlformats.org/officeDocument/2006/relationships/image" Target="../media/image137.wmf"/></Relationships>
</file>

<file path=ppt/slides/_rels/slide9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132.png"/><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144.png"/><Relationship Id="rId11" Type="http://schemas.openxmlformats.org/officeDocument/2006/relationships/image" Target="../media/image145.wmf"/><Relationship Id="rId5" Type="http://schemas.openxmlformats.org/officeDocument/2006/relationships/image" Target="../media/image142.png"/><Relationship Id="rId10" Type="http://schemas.openxmlformats.org/officeDocument/2006/relationships/oleObject" Target="../embeddings/oleObject16.bin"/><Relationship Id="rId4" Type="http://schemas.openxmlformats.org/officeDocument/2006/relationships/image" Target="../media/image141.png"/><Relationship Id="rId9" Type="http://schemas.openxmlformats.org/officeDocument/2006/relationships/image" Target="../media/image14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orthoload.com/" TargetMode="External"/><Relationship Id="rId7"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dirty="0"/>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7" y="1492548"/>
            <a:ext cx="8099124" cy="1007997"/>
          </a:xfrm>
        </p:spPr>
        <p:txBody>
          <a:bodyPr>
            <a:normAutofit fontScale="90000"/>
          </a:bodyPr>
          <a:lstStyle/>
          <a:p>
            <a:pPr algn="ctr"/>
            <a:r>
              <a:rPr lang="en-GB" sz="3200" dirty="0">
                <a:solidFill>
                  <a:schemeClr val="accent1">
                    <a:lumMod val="75000"/>
                  </a:schemeClr>
                </a:solidFill>
                <a:latin typeface="Arial" panose="020B0604020202020204" pitchFamily="34" charset="0"/>
                <a:cs typeface="Arial" panose="020B0604020202020204" pitchFamily="34" charset="0"/>
              </a:rPr>
              <a:t>Blended intensive programme – Introduction to OpenSim</a:t>
            </a:r>
          </a:p>
        </p:txBody>
      </p:sp>
      <p:sp>
        <p:nvSpPr>
          <p:cNvPr id="2" name="Rectangle 1">
            <a:extLst>
              <a:ext uri="{FF2B5EF4-FFF2-40B4-BE49-F238E27FC236}">
                <a16:creationId xmlns:a16="http://schemas.microsoft.com/office/drawing/2014/main" id="{31099DA4-969F-4919-89D6-350927DCBAE0}"/>
              </a:ext>
            </a:extLst>
          </p:cNvPr>
          <p:cNvSpPr/>
          <p:nvPr/>
        </p:nvSpPr>
        <p:spPr>
          <a:xfrm>
            <a:off x="3887702" y="2727960"/>
            <a:ext cx="4416594" cy="400110"/>
          </a:xfrm>
          <a:prstGeom prst="rect">
            <a:avLst/>
          </a:prstGeom>
        </p:spPr>
        <p:txBody>
          <a:bodyPr wrap="none">
            <a:spAutoFit/>
          </a:bodyPr>
          <a:lstStyle/>
          <a:p>
            <a:pPr algn="ctr"/>
            <a:r>
              <a:rPr lang="en-US" sz="2000" dirty="0">
                <a:solidFill>
                  <a:schemeClr val="accent1">
                    <a:lumMod val="75000"/>
                  </a:schemeClr>
                </a:solidFill>
                <a:latin typeface="Consolas" panose="020B0609020204030204" pitchFamily="49" charset="0"/>
              </a:rPr>
              <a:t>Basilio Goncalves &amp; Hans </a:t>
            </a:r>
            <a:r>
              <a:rPr lang="en-US" sz="2000" dirty="0" err="1">
                <a:solidFill>
                  <a:schemeClr val="accent1">
                    <a:lumMod val="75000"/>
                  </a:schemeClr>
                </a:solidFill>
                <a:latin typeface="Consolas" panose="020B0609020204030204" pitchFamily="49" charset="0"/>
              </a:rPr>
              <a:t>Kainz</a:t>
            </a:r>
            <a:endParaRPr lang="en-US" sz="2000" b="0" dirty="0">
              <a:solidFill>
                <a:schemeClr val="accent1">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67CACE-1054-42EF-BD96-77F46A8A4485}"/>
              </a:ext>
            </a:extLst>
          </p:cNvPr>
          <p:cNvPicPr>
            <a:picLocks noChangeAspect="1"/>
          </p:cNvPicPr>
          <p:nvPr/>
        </p:nvPicPr>
        <p:blipFill>
          <a:blip r:embed="rId4"/>
          <a:stretch>
            <a:fillRect/>
          </a:stretch>
        </p:blipFill>
        <p:spPr>
          <a:xfrm>
            <a:off x="2016922" y="1404392"/>
            <a:ext cx="8158156" cy="4897348"/>
          </a:xfrm>
          <a:prstGeom prst="rect">
            <a:avLst/>
          </a:prstGeom>
        </p:spPr>
      </p:pic>
    </p:spTree>
    <p:extLst>
      <p:ext uri="{BB962C8B-B14F-4D97-AF65-F5344CB8AC3E}">
        <p14:creationId xmlns:p14="http://schemas.microsoft.com/office/powerpoint/2010/main" val="5802035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100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374770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00" y="326381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7CE6542E-2023-415C-9045-569AEB02F1C4}"/>
              </a:ext>
            </a:extLst>
          </p:cNvPr>
          <p:cNvPicPr>
            <a:picLocks noChangeAspect="1"/>
          </p:cNvPicPr>
          <p:nvPr/>
        </p:nvPicPr>
        <p:blipFill>
          <a:blip r:embed="rId3"/>
          <a:stretch>
            <a:fillRect/>
          </a:stretch>
        </p:blipFill>
        <p:spPr>
          <a:xfrm>
            <a:off x="228600" y="1668856"/>
            <a:ext cx="8027106" cy="1909762"/>
          </a:xfrm>
          <a:prstGeom prst="rect">
            <a:avLst/>
          </a:prstGeom>
        </p:spPr>
      </p:pic>
      <p:pic>
        <p:nvPicPr>
          <p:cNvPr id="3" name="Picture 2" descr="Biomotion">
            <a:extLst>
              <a:ext uri="{FF2B5EF4-FFF2-40B4-BE49-F238E27FC236}">
                <a16:creationId xmlns:a16="http://schemas.microsoft.com/office/drawing/2014/main" id="{EC0A6221-7A87-44CC-B930-49D385BA2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29041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E58311-DD21-4C52-8EE5-A0BA1C888F21}"/>
              </a:ext>
            </a:extLst>
          </p:cNvPr>
          <p:cNvPicPr>
            <a:picLocks noChangeAspect="1"/>
          </p:cNvPicPr>
          <p:nvPr/>
        </p:nvPicPr>
        <p:blipFill>
          <a:blip r:embed="rId5"/>
          <a:stretch>
            <a:fillRect/>
          </a:stretch>
        </p:blipFill>
        <p:spPr>
          <a:xfrm>
            <a:off x="0" y="4040504"/>
            <a:ext cx="7764780" cy="1941195"/>
          </a:xfrm>
          <a:prstGeom prst="rect">
            <a:avLst/>
          </a:prstGeom>
        </p:spPr>
      </p:pic>
    </p:spTree>
    <p:extLst>
      <p:ext uri="{BB962C8B-B14F-4D97-AF65-F5344CB8AC3E}">
        <p14:creationId xmlns:p14="http://schemas.microsoft.com/office/powerpoint/2010/main" val="392497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7385785" y="2521781"/>
            <a:ext cx="4360535" cy="2693272"/>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6E5F4B-8547-4D98-931C-A6FBBFC0715C}"/>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0A373E43-237B-4766-9B1E-A6CE6CBA037E}"/>
              </a:ext>
            </a:extLst>
          </p:cNvPr>
          <p:cNvPicPr>
            <a:picLocks noChangeAspect="1"/>
          </p:cNvPicPr>
          <p:nvPr/>
        </p:nvPicPr>
        <p:blipFill>
          <a:blip r:embed="rId5"/>
          <a:stretch>
            <a:fillRect/>
          </a:stretch>
        </p:blipFill>
        <p:spPr>
          <a:xfrm>
            <a:off x="179704" y="3732441"/>
            <a:ext cx="7040880" cy="2439420"/>
          </a:xfrm>
          <a:prstGeom prst="rect">
            <a:avLst/>
          </a:prstGeom>
        </p:spPr>
      </p:pic>
    </p:spTree>
    <p:extLst>
      <p:ext uri="{BB962C8B-B14F-4D97-AF65-F5344CB8AC3E}">
        <p14:creationId xmlns:p14="http://schemas.microsoft.com/office/powerpoint/2010/main" val="1243571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A190A2-CC42-45DD-9DA1-CB99732C1682}"/>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3"/>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AC9AFD-4D12-47F7-AB9B-C651C9D2C513}"/>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12" name="Picture 2" descr="Should I be worried about my child's bowlegs or knocked-knees? | Children's  Wisconsin">
            <a:extLst>
              <a:ext uri="{FF2B5EF4-FFF2-40B4-BE49-F238E27FC236}">
                <a16:creationId xmlns:a16="http://schemas.microsoft.com/office/drawing/2014/main" id="{CBFB6AE6-5617-4EC9-A71A-BE486F58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5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10" name="Picture 2" descr="Koller Willi">
            <a:extLst>
              <a:ext uri="{FF2B5EF4-FFF2-40B4-BE49-F238E27FC236}">
                <a16:creationId xmlns:a16="http://schemas.microsoft.com/office/drawing/2014/main" id="{75B70FD7-218E-462D-A2E9-C84352AE7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65" y="321843"/>
            <a:ext cx="636895" cy="85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neuromechanics.univie.ac.at/wp-content/uploads/2021/02/hans-2.jpg">
            <a:extLst>
              <a:ext uri="{FF2B5EF4-FFF2-40B4-BE49-F238E27FC236}">
                <a16:creationId xmlns:a16="http://schemas.microsoft.com/office/drawing/2014/main" id="{D3E243AE-0C7C-4075-86A9-19AB27FE53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1265660" y="321843"/>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68D5495-F080-44EC-8FAB-BA9CE491F00D}"/>
              </a:ext>
            </a:extLst>
          </p:cNvPr>
          <p:cNvPicPr>
            <a:picLocks noChangeAspect="1"/>
          </p:cNvPicPr>
          <p:nvPr/>
        </p:nvPicPr>
        <p:blipFill>
          <a:blip r:embed="rId5"/>
          <a:stretch>
            <a:fillRect/>
          </a:stretch>
        </p:blipFill>
        <p:spPr>
          <a:xfrm>
            <a:off x="523044" y="1385006"/>
            <a:ext cx="5953956" cy="2462556"/>
          </a:xfrm>
          <a:prstGeom prst="rect">
            <a:avLst/>
          </a:prstGeom>
        </p:spPr>
      </p:pic>
      <p:sp>
        <p:nvSpPr>
          <p:cNvPr id="14" name="Rectangle 13">
            <a:extLst>
              <a:ext uri="{FF2B5EF4-FFF2-40B4-BE49-F238E27FC236}">
                <a16:creationId xmlns:a16="http://schemas.microsoft.com/office/drawing/2014/main" id="{216AA0D0-B11C-410D-A362-043765097B1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6" name="Picture 5">
            <a:extLst>
              <a:ext uri="{FF2B5EF4-FFF2-40B4-BE49-F238E27FC236}">
                <a16:creationId xmlns:a16="http://schemas.microsoft.com/office/drawing/2014/main" id="{FAB0D006-EEAD-4C81-ACDE-AAD0EA75313A}"/>
              </a:ext>
            </a:extLst>
          </p:cNvPr>
          <p:cNvPicPr>
            <a:picLocks noChangeAspect="1"/>
          </p:cNvPicPr>
          <p:nvPr/>
        </p:nvPicPr>
        <p:blipFill>
          <a:blip r:embed="rId6"/>
          <a:stretch>
            <a:fillRect/>
          </a:stretch>
        </p:blipFill>
        <p:spPr>
          <a:xfrm>
            <a:off x="7500177" y="1005840"/>
            <a:ext cx="2922213" cy="5090160"/>
          </a:xfrm>
          <a:prstGeom prst="rect">
            <a:avLst/>
          </a:prstGeom>
        </p:spPr>
      </p:pic>
    </p:spTree>
    <p:extLst>
      <p:ext uri="{BB962C8B-B14F-4D97-AF65-F5344CB8AC3E}">
        <p14:creationId xmlns:p14="http://schemas.microsoft.com/office/powerpoint/2010/main" val="344916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61FD965F-20EF-481F-881F-AAF68AE30372}"/>
              </a:ext>
            </a:extLst>
          </p:cNvPr>
          <p:cNvPicPr>
            <a:picLocks noChangeAspect="1"/>
          </p:cNvPicPr>
          <p:nvPr/>
        </p:nvPicPr>
        <p:blipFill>
          <a:blip r:embed="rId3"/>
          <a:stretch>
            <a:fillRect/>
          </a:stretch>
        </p:blipFill>
        <p:spPr>
          <a:xfrm>
            <a:off x="388620" y="1742626"/>
            <a:ext cx="6499860" cy="2809818"/>
          </a:xfrm>
          <a:prstGeom prst="rect">
            <a:avLst/>
          </a:prstGeom>
        </p:spPr>
      </p:pic>
      <p:pic>
        <p:nvPicPr>
          <p:cNvPr id="2050" name="Picture 2" descr="Prof. Dr. Ir. Massimo Sartori | Research University of Twente">
            <a:extLst>
              <a:ext uri="{FF2B5EF4-FFF2-40B4-BE49-F238E27FC236}">
                <a16:creationId xmlns:a16="http://schemas.microsoft.com/office/drawing/2014/main" id="{ED3CB734-5B51-4207-9329-F810A812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4" y="533400"/>
            <a:ext cx="1137722" cy="830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TK: Calibrated EMG-Informed Neuromusculoskeletal Modelling Toolbox  (CEINMS): Project Home">
            <a:extLst>
              <a:ext uri="{FF2B5EF4-FFF2-40B4-BE49-F238E27FC236}">
                <a16:creationId xmlns:a16="http://schemas.microsoft.com/office/drawing/2014/main" id="{DD524052-D519-4215-94E4-47E7B81FC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9" y="1363980"/>
            <a:ext cx="942022" cy="9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1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074" name="Picture 2" descr="Minimal medical imaging can accurately reconstruct geometric bone models  for musculoskeletal models | PLOS ONE">
            <a:extLst>
              <a:ext uri="{FF2B5EF4-FFF2-40B4-BE49-F238E27FC236}">
                <a16:creationId xmlns:a16="http://schemas.microsoft.com/office/drawing/2014/main" id="{7AE59367-5264-4C49-A65A-9E767A3213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621"/>
          <a:stretch/>
        </p:blipFill>
        <p:spPr bwMode="auto">
          <a:xfrm>
            <a:off x="7409499" y="1552092"/>
            <a:ext cx="1345882"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7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 name="Picture 2">
            <a:extLst>
              <a:ext uri="{FF2B5EF4-FFF2-40B4-BE49-F238E27FC236}">
                <a16:creationId xmlns:a16="http://schemas.microsoft.com/office/drawing/2014/main" id="{BE397E5F-EF75-448C-8B2E-4498FE0B0C1F}"/>
              </a:ext>
            </a:extLst>
          </p:cNvPr>
          <p:cNvPicPr>
            <a:picLocks noChangeAspect="1"/>
          </p:cNvPicPr>
          <p:nvPr/>
        </p:nvPicPr>
        <p:blipFill>
          <a:blip r:embed="rId3"/>
          <a:stretch>
            <a:fillRect/>
          </a:stretch>
        </p:blipFill>
        <p:spPr>
          <a:xfrm>
            <a:off x="1249234" y="2171768"/>
            <a:ext cx="3856166" cy="4079961"/>
          </a:xfrm>
          <a:prstGeom prst="rect">
            <a:avLst/>
          </a:prstGeom>
        </p:spPr>
      </p:pic>
      <p:sp>
        <p:nvSpPr>
          <p:cNvPr id="7" name="Rectangle 6">
            <a:extLst>
              <a:ext uri="{FF2B5EF4-FFF2-40B4-BE49-F238E27FC236}">
                <a16:creationId xmlns:a16="http://schemas.microsoft.com/office/drawing/2014/main" id="{872B70D9-A210-4514-900A-2487C517BED0}"/>
              </a:ext>
            </a:extLst>
          </p:cNvPr>
          <p:cNvSpPr/>
          <p:nvPr/>
        </p:nvSpPr>
        <p:spPr>
          <a:xfrm>
            <a:off x="1249233" y="1599563"/>
            <a:ext cx="3856167" cy="307777"/>
          </a:xfrm>
          <a:prstGeom prst="rect">
            <a:avLst/>
          </a:prstGeom>
        </p:spPr>
        <p:txBody>
          <a:bodyPr wrap="square">
            <a:spAutoFit/>
          </a:bodyPr>
          <a:lstStyle/>
          <a:p>
            <a:pPr algn="ctr"/>
            <a:r>
              <a:rPr lang="en-GB" sz="1400" dirty="0">
                <a:latin typeface="Verdana" panose="020B0604030504040204" pitchFamily="34" charset="0"/>
              </a:rPr>
              <a:t>Digital astronaut</a:t>
            </a:r>
            <a:endParaRPr lang="LID4096" sz="1400" dirty="0"/>
          </a:p>
        </p:txBody>
      </p:sp>
      <p:pic>
        <p:nvPicPr>
          <p:cNvPr id="5" name="Picture 4">
            <a:extLst>
              <a:ext uri="{FF2B5EF4-FFF2-40B4-BE49-F238E27FC236}">
                <a16:creationId xmlns:a16="http://schemas.microsoft.com/office/drawing/2014/main" id="{0E54152A-826A-43DF-931C-BEA64E12869D}"/>
              </a:ext>
            </a:extLst>
          </p:cNvPr>
          <p:cNvPicPr>
            <a:picLocks noChangeAspect="1"/>
          </p:cNvPicPr>
          <p:nvPr/>
        </p:nvPicPr>
        <p:blipFill>
          <a:blip r:embed="rId4"/>
          <a:stretch>
            <a:fillRect/>
          </a:stretch>
        </p:blipFill>
        <p:spPr>
          <a:xfrm>
            <a:off x="6549390" y="2171768"/>
            <a:ext cx="5139690" cy="3807178"/>
          </a:xfrm>
          <a:prstGeom prst="rect">
            <a:avLst/>
          </a:prstGeom>
        </p:spPr>
      </p:pic>
      <p:sp>
        <p:nvSpPr>
          <p:cNvPr id="8" name="Rectangle 7">
            <a:extLst>
              <a:ext uri="{FF2B5EF4-FFF2-40B4-BE49-F238E27FC236}">
                <a16:creationId xmlns:a16="http://schemas.microsoft.com/office/drawing/2014/main" id="{6EE89B53-5391-4111-AB2A-5D4C1BA7A2A5}"/>
              </a:ext>
            </a:extLst>
          </p:cNvPr>
          <p:cNvSpPr/>
          <p:nvPr/>
        </p:nvSpPr>
        <p:spPr>
          <a:xfrm>
            <a:off x="7086600" y="1599563"/>
            <a:ext cx="3856167" cy="307777"/>
          </a:xfrm>
          <a:prstGeom prst="rect">
            <a:avLst/>
          </a:prstGeom>
        </p:spPr>
        <p:txBody>
          <a:bodyPr wrap="square">
            <a:spAutoFit/>
          </a:bodyPr>
          <a:lstStyle/>
          <a:p>
            <a:pPr algn="ctr"/>
            <a:r>
              <a:rPr lang="en-GB" sz="1400" dirty="0">
                <a:latin typeface="Verdana" panose="020B0604030504040204" pitchFamily="34" charset="0"/>
              </a:rPr>
              <a:t>Digital athlete</a:t>
            </a:r>
            <a:endParaRPr lang="LID4096" sz="1400" dirty="0"/>
          </a:p>
        </p:txBody>
      </p:sp>
      <p:pic>
        <p:nvPicPr>
          <p:cNvPr id="4098" name="Picture 2" descr="NASA - Wikipedia">
            <a:extLst>
              <a:ext uri="{FF2B5EF4-FFF2-40B4-BE49-F238E27FC236}">
                <a16:creationId xmlns:a16="http://schemas.microsoft.com/office/drawing/2014/main" id="{A85E13E3-256F-4925-974D-39AF63DDE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34" y="1119026"/>
            <a:ext cx="1148599" cy="9610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iffith University Vector Logo | Free Download - (.SVG + ...">
            <a:extLst>
              <a:ext uri="{FF2B5EF4-FFF2-40B4-BE49-F238E27FC236}">
                <a16:creationId xmlns:a16="http://schemas.microsoft.com/office/drawing/2014/main" id="{84FFDD71-8DBD-41C7-993F-ADCCF0814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5561" y="1081584"/>
            <a:ext cx="1725930" cy="95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2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pic>
        <p:nvPicPr>
          <p:cNvPr id="2" name="Picture 1">
            <a:extLst>
              <a:ext uri="{FF2B5EF4-FFF2-40B4-BE49-F238E27FC236}">
                <a16:creationId xmlns:a16="http://schemas.microsoft.com/office/drawing/2014/main" id="{D86E9910-F433-4031-AFAE-E96615BB4F85}"/>
              </a:ext>
            </a:extLst>
          </p:cNvPr>
          <p:cNvPicPr>
            <a:picLocks noChangeAspect="1"/>
          </p:cNvPicPr>
          <p:nvPr/>
        </p:nvPicPr>
        <p:blipFill>
          <a:blip r:embed="rId5"/>
          <a:stretch>
            <a:fillRect/>
          </a:stretch>
        </p:blipFill>
        <p:spPr>
          <a:xfrm>
            <a:off x="5530426" y="2087042"/>
            <a:ext cx="6598193" cy="2626568"/>
          </a:xfrm>
          <a:prstGeom prst="rect">
            <a:avLst/>
          </a:prstGeom>
        </p:spPr>
      </p:pic>
      <p:sp>
        <p:nvSpPr>
          <p:cNvPr id="3" name="Rectangle 2">
            <a:extLst>
              <a:ext uri="{FF2B5EF4-FFF2-40B4-BE49-F238E27FC236}">
                <a16:creationId xmlns:a16="http://schemas.microsoft.com/office/drawing/2014/main" id="{9F2B7EE8-A3AB-4699-8272-8C1C395B6F90}"/>
              </a:ext>
            </a:extLst>
          </p:cNvPr>
          <p:cNvSpPr/>
          <p:nvPr/>
        </p:nvSpPr>
        <p:spPr>
          <a:xfrm>
            <a:off x="9639299" y="2872740"/>
            <a:ext cx="785707" cy="4267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err="1"/>
              <a:t>Modeling</a:t>
            </a:r>
            <a:r>
              <a:rPr lang="en-GB"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The inverse problem</a:t>
            </a:r>
          </a:p>
          <a:p>
            <a:pPr marL="380990" indent="-380990">
              <a:lnSpc>
                <a:spcPct val="200000"/>
              </a:lnSpc>
            </a:pPr>
            <a:r>
              <a:rPr lang="en-GB" dirty="0"/>
              <a:t>Model components </a:t>
            </a:r>
          </a:p>
          <a:p>
            <a:pPr marL="380990" indent="-380990">
              <a:lnSpc>
                <a:spcPct val="200000"/>
              </a:lnSpc>
            </a:pPr>
            <a:r>
              <a:rPr lang="en-GB" dirty="0"/>
              <a:t>Input files</a:t>
            </a:r>
          </a:p>
          <a:p>
            <a:pPr marL="380990" indent="-380990">
              <a:lnSpc>
                <a:spcPct val="200000"/>
              </a:lnSpc>
            </a:pPr>
            <a:r>
              <a:rPr lang="en-GB" dirty="0"/>
              <a:t>Available tools</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CEB0AD3C-164D-4001-A990-884472000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2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6745183" cy="669435"/>
          </a:xfrm>
        </p:spPr>
        <p:txBody>
          <a:bodyPr>
            <a:normAutofit/>
          </a:bodyPr>
          <a:lstStyle/>
          <a:p>
            <a:r>
              <a:rPr lang="en-GB" sz="3200" dirty="0"/>
              <a:t>What is a musculoskeletal model?</a:t>
            </a:r>
          </a:p>
        </p:txBody>
      </p:sp>
      <p:sp>
        <p:nvSpPr>
          <p:cNvPr id="3" name="Text Placeholder 2"/>
          <p:cNvSpPr>
            <a:spLocks noGrp="1"/>
          </p:cNvSpPr>
          <p:nvPr>
            <p:ph type="body" sz="quarter" idx="10"/>
          </p:nvPr>
        </p:nvSpPr>
        <p:spPr>
          <a:xfrm>
            <a:off x="1020934" y="1740643"/>
            <a:ext cx="6745183" cy="4036044"/>
          </a:xfrm>
        </p:spPr>
        <p:txBody>
          <a:bodyPr>
            <a:normAutofit fontScale="85000" lnSpcReduction="20000"/>
          </a:bodyPr>
          <a:lstStyle/>
          <a:p>
            <a:pPr marL="380990" indent="-380990">
              <a:lnSpc>
                <a:spcPct val="200000"/>
              </a:lnSpc>
            </a:pPr>
            <a:r>
              <a:rPr lang="en-GB" dirty="0"/>
              <a:t>Rigid bodies</a:t>
            </a:r>
          </a:p>
          <a:p>
            <a:pPr marL="380990" indent="-380990">
              <a:lnSpc>
                <a:spcPct val="200000"/>
              </a:lnSpc>
            </a:pPr>
            <a:r>
              <a:rPr lang="en-GB" dirty="0"/>
              <a:t>Connected by joints</a:t>
            </a:r>
          </a:p>
          <a:p>
            <a:pPr marL="380990" indent="-380990">
              <a:lnSpc>
                <a:spcPct val="200000"/>
              </a:lnSpc>
            </a:pPr>
            <a:r>
              <a:rPr lang="en-GB" dirty="0"/>
              <a:t>Restricted by constrains</a:t>
            </a:r>
          </a:p>
          <a:p>
            <a:pPr marL="380990" indent="-380990">
              <a:lnSpc>
                <a:spcPct val="200000"/>
              </a:lnSpc>
            </a:pPr>
            <a:r>
              <a:rPr lang="en-GB" dirty="0"/>
              <a:t>Actuated by muscles-tendon units</a:t>
            </a:r>
          </a:p>
          <a:p>
            <a:pPr marL="380990" indent="-380990">
              <a:lnSpc>
                <a:spcPct val="200000"/>
              </a:lnSpc>
            </a:pPr>
            <a:r>
              <a:rPr lang="en-GB" dirty="0"/>
              <a:t>Informed by experimental data</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(use the folder “</a:t>
            </a:r>
            <a:r>
              <a:rPr lang="en-GB" sz="3200" dirty="0" err="1"/>
              <a:t>Hello_world_of_simulations</a:t>
            </a:r>
            <a:r>
              <a:rPr lang="en-GB" sz="3200"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411532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What are the components of a model?</a:t>
            </a:r>
          </a:p>
          <a:p>
            <a:r>
              <a:rPr lang="en-US" dirty="0"/>
              <a:t>How can a model be edited? (GUI, text editor, scripting)</a:t>
            </a:r>
          </a:p>
          <a:p>
            <a:r>
              <a:rPr lang="en-US" dirty="0"/>
              <a:t>How many bodies does this model have?</a:t>
            </a:r>
          </a:p>
          <a:p>
            <a:r>
              <a:rPr lang="en-US" dirty="0"/>
              <a:t>How many muscles does this model have in each leg?</a:t>
            </a:r>
          </a:p>
          <a:p>
            <a:r>
              <a:rPr lang="en-US" dirty="0"/>
              <a:t>What is the maximum isometric force of recfem?</a:t>
            </a:r>
          </a:p>
          <a:p>
            <a:r>
              <a:rPr lang="en-US" dirty="0"/>
              <a:t>How many DOF do the hip and knee joint have?</a:t>
            </a:r>
          </a:p>
          <a:p>
            <a:r>
              <a:rPr lang="en-US" dirty="0"/>
              <a:t>How heavy is the tibia segment?</a:t>
            </a:r>
          </a:p>
          <a:p>
            <a:r>
              <a:rPr lang="en-US" dirty="0"/>
              <a:t>Load experimental markers. Why are the markers doing a moon walk?</a:t>
            </a:r>
          </a:p>
          <a:p>
            <a:r>
              <a:rPr lang="en-US" dirty="0"/>
              <a:t>Load experimental GRF. Why are the forces not below the feet markers?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21448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6713366" cy="4036044"/>
          </a:xfrm>
        </p:spPr>
        <p:txBody>
          <a:bodyPr>
            <a:normAutofit fontScale="70000" lnSpcReduction="20000"/>
          </a:bodyPr>
          <a:lstStyle/>
          <a:p>
            <a:pPr marL="380990" indent="-380990">
              <a:lnSpc>
                <a:spcPct val="200000"/>
              </a:lnSpc>
            </a:pPr>
            <a:r>
              <a:rPr lang="de-AT" dirty="0"/>
              <a:t>.c3d  - </a:t>
            </a:r>
            <a:r>
              <a:rPr lang="en-US" dirty="0"/>
              <a:t>exported by most Gait Analysis laboratories</a:t>
            </a:r>
            <a:endParaRPr lang="de-AT" dirty="0"/>
          </a:p>
          <a:p>
            <a:pPr marL="380990" indent="-380990">
              <a:lnSpc>
                <a:spcPct val="200000"/>
              </a:lnSpc>
            </a:pPr>
            <a:r>
              <a:rPr lang="de-AT" dirty="0"/>
              <a:t>.</a:t>
            </a:r>
            <a:r>
              <a:rPr lang="de-AT" dirty="0" err="1"/>
              <a:t>trc</a:t>
            </a:r>
            <a:r>
              <a:rPr lang="de-AT" dirty="0"/>
              <a:t> – </a:t>
            </a:r>
            <a:r>
              <a:rPr lang="de-AT" dirty="0" err="1"/>
              <a:t>markers</a:t>
            </a:r>
            <a:r>
              <a:rPr lang="de-AT" dirty="0"/>
              <a:t> </a:t>
            </a:r>
          </a:p>
          <a:p>
            <a:pPr marL="380990" indent="-380990">
              <a:lnSpc>
                <a:spcPct val="200000"/>
              </a:lnSpc>
            </a:pPr>
            <a:r>
              <a:rPr lang="de-AT" dirty="0"/>
              <a:t>.</a:t>
            </a:r>
            <a:r>
              <a:rPr lang="de-AT" dirty="0" err="1"/>
              <a:t>mot</a:t>
            </a:r>
            <a:r>
              <a:rPr lang="de-AT" dirty="0"/>
              <a:t> – </a:t>
            </a:r>
            <a:r>
              <a:rPr lang="de-AT" dirty="0" err="1"/>
              <a:t>motion</a:t>
            </a:r>
            <a:r>
              <a:rPr lang="de-AT" dirty="0"/>
              <a:t> </a:t>
            </a:r>
            <a:r>
              <a:rPr lang="de-AT" dirty="0" err="1"/>
              <a:t>files</a:t>
            </a:r>
            <a:r>
              <a:rPr lang="de-AT" dirty="0"/>
              <a:t> </a:t>
            </a:r>
          </a:p>
          <a:p>
            <a:pPr marL="380990" indent="-380990">
              <a:lnSpc>
                <a:spcPct val="200000"/>
              </a:lnSpc>
            </a:pPr>
            <a:r>
              <a:rPr lang="de-AT" dirty="0"/>
              <a:t>.</a:t>
            </a:r>
            <a:r>
              <a:rPr lang="de-AT" dirty="0" err="1"/>
              <a:t>sto</a:t>
            </a:r>
            <a:r>
              <a:rPr lang="de-AT" dirty="0"/>
              <a:t> – </a:t>
            </a:r>
            <a:r>
              <a:rPr lang="de-AT" dirty="0" err="1"/>
              <a:t>storage</a:t>
            </a:r>
            <a:r>
              <a:rPr lang="de-AT" dirty="0"/>
              <a:t> </a:t>
            </a:r>
            <a:r>
              <a:rPr lang="de-AT" dirty="0" err="1"/>
              <a:t>files</a:t>
            </a:r>
            <a:r>
              <a:rPr lang="de-AT" dirty="0"/>
              <a:t> (</a:t>
            </a:r>
            <a:r>
              <a:rPr lang="de-AT" dirty="0" err="1"/>
              <a:t>results</a:t>
            </a:r>
            <a:r>
              <a:rPr lang="de-AT" dirty="0"/>
              <a:t> </a:t>
            </a:r>
            <a:r>
              <a:rPr lang="de-AT" dirty="0" err="1"/>
              <a:t>from</a:t>
            </a:r>
            <a:r>
              <a:rPr lang="de-AT" dirty="0"/>
              <a:t> </a:t>
            </a:r>
            <a:r>
              <a:rPr lang="de-AT" dirty="0" err="1"/>
              <a:t>analysis</a:t>
            </a:r>
            <a:r>
              <a:rPr lang="de-AT" dirty="0"/>
              <a:t>)</a:t>
            </a:r>
          </a:p>
          <a:p>
            <a:pPr marL="380990" indent="-380990">
              <a:lnSpc>
                <a:spcPct val="200000"/>
              </a:lnSpc>
            </a:pPr>
            <a:r>
              <a:rPr lang="de-AT" dirty="0"/>
              <a:t>.</a:t>
            </a:r>
            <a:r>
              <a:rPr lang="de-AT" dirty="0" err="1"/>
              <a:t>xml</a:t>
            </a:r>
            <a:r>
              <a:rPr lang="de-AT" dirty="0"/>
              <a:t> – </a:t>
            </a:r>
            <a:r>
              <a:rPr lang="de-AT" dirty="0" err="1"/>
              <a:t>setup</a:t>
            </a:r>
            <a:r>
              <a:rPr lang="de-AT" dirty="0"/>
              <a:t> </a:t>
            </a:r>
            <a:r>
              <a:rPr lang="de-AT" dirty="0" err="1"/>
              <a:t>files</a:t>
            </a:r>
            <a:endParaRPr lang="de-AT" dirty="0"/>
          </a:p>
          <a:p>
            <a:pPr marL="380990" indent="-380990">
              <a:lnSpc>
                <a:spcPct val="200000"/>
              </a:lnSpc>
            </a:pPr>
            <a:r>
              <a:rPr lang="de-AT" dirty="0"/>
              <a:t>.</a:t>
            </a:r>
            <a:r>
              <a:rPr lang="de-AT" dirty="0" err="1"/>
              <a:t>osim</a:t>
            </a:r>
            <a:r>
              <a:rPr lang="de-AT" dirty="0"/>
              <a:t> – </a:t>
            </a:r>
            <a:r>
              <a:rPr lang="de-AT" dirty="0" err="1"/>
              <a:t>opensim</a:t>
            </a:r>
            <a:r>
              <a:rPr lang="de-AT" dirty="0"/>
              <a:t> </a:t>
            </a:r>
            <a:r>
              <a:rPr lang="de-AT" dirty="0" err="1"/>
              <a:t>models</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AA02FA9B-8BAB-4353-9F62-1322F9ADF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3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(practice plotting and explore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87169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a:bodyPr>
          <a:lstStyle/>
          <a:p>
            <a:r>
              <a:rPr lang="en-US" sz="2000" dirty="0"/>
              <a:t>What is the maximum moment arm of psoas during </a:t>
            </a:r>
            <a:r>
              <a:rPr lang="en-US" sz="2000" dirty="0" err="1"/>
              <a:t>hip_flexion_r</a:t>
            </a:r>
            <a:r>
              <a:rPr lang="en-US" sz="2000" dirty="0"/>
              <a:t>?</a:t>
            </a:r>
          </a:p>
          <a:p>
            <a:r>
              <a:rPr lang="en-US" sz="2000" dirty="0"/>
              <a:t>Why are moment arms negative?</a:t>
            </a:r>
          </a:p>
          <a:p>
            <a:r>
              <a:rPr lang="en-US" sz="2000" dirty="0"/>
              <a:t>Plot the </a:t>
            </a:r>
            <a:r>
              <a:rPr lang="en-US" sz="2000" dirty="0" err="1"/>
              <a:t>mtu</a:t>
            </a:r>
            <a:r>
              <a:rPr lang="en-US" sz="2000" dirty="0"/>
              <a:t> length of the </a:t>
            </a:r>
            <a:r>
              <a:rPr lang="en-US" sz="2000" dirty="0" err="1"/>
              <a:t>psoas_r</a:t>
            </a:r>
            <a:r>
              <a:rPr lang="en-US" sz="2000" dirty="0"/>
              <a:t> during </a:t>
            </a:r>
            <a:r>
              <a:rPr lang="en-US" sz="2000" dirty="0" err="1"/>
              <a:t>hip_flexion_r</a:t>
            </a:r>
            <a:r>
              <a:rPr lang="en-US" sz="2000" dirty="0"/>
              <a:t>. Explain the figure.</a:t>
            </a:r>
          </a:p>
          <a:p>
            <a:r>
              <a:rPr lang="en-US" sz="2000" dirty="0"/>
              <a:t>Plot </a:t>
            </a:r>
            <a:r>
              <a:rPr lang="en-US" sz="2000" dirty="0" err="1"/>
              <a:t>mtu</a:t>
            </a:r>
            <a:r>
              <a:rPr lang="en-US" sz="2000" dirty="0"/>
              <a:t> length of </a:t>
            </a:r>
            <a:r>
              <a:rPr lang="en-US" sz="2000" dirty="0" err="1"/>
              <a:t>lat_gas_r</a:t>
            </a:r>
            <a:r>
              <a:rPr lang="en-US" sz="2000" dirty="0"/>
              <a:t> and </a:t>
            </a:r>
            <a:r>
              <a:rPr lang="en-US" sz="2000" dirty="0" err="1"/>
              <a:t>bflh_r</a:t>
            </a:r>
            <a:r>
              <a:rPr lang="en-US" sz="2000" dirty="0"/>
              <a:t> during hip flexion. Why are they so different?</a:t>
            </a:r>
          </a:p>
          <a:p>
            <a:r>
              <a:rPr lang="en-US" sz="2000" dirty="0"/>
              <a:t>Plot active, passive, and total-fiber force. </a:t>
            </a:r>
          </a:p>
          <a:p>
            <a:pPr marL="380990" indent="-380990">
              <a:lnSpc>
                <a:spcPct val="200000"/>
              </a:lnSpc>
            </a:pPr>
            <a:endParaRPr lang="de-AT" sz="20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5265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(10-15 min) </a:t>
            </a:r>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4"/>
          <a:stretch>
            <a:fillRect/>
          </a:stretch>
        </p:blipFill>
        <p:spPr>
          <a:xfrm>
            <a:off x="7254566" y="2973295"/>
            <a:ext cx="3488961" cy="2518522"/>
          </a:xfrm>
          <a:prstGeom prst="rect">
            <a:avLst/>
          </a:prstGeom>
        </p:spPr>
      </p:pic>
      <p:pic>
        <p:nvPicPr>
          <p:cNvPr id="2" name="Picture 1">
            <a:extLst>
              <a:ext uri="{FF2B5EF4-FFF2-40B4-BE49-F238E27FC236}">
                <a16:creationId xmlns:a16="http://schemas.microsoft.com/office/drawing/2014/main" id="{2B450017-EB9E-45B4-BFEA-75210CDA5D06}"/>
              </a:ext>
            </a:extLst>
          </p:cNvPr>
          <p:cNvPicPr>
            <a:picLocks noChangeAspect="1"/>
          </p:cNvPicPr>
          <p:nvPr/>
        </p:nvPicPr>
        <p:blipFill>
          <a:blip r:embed="rId5"/>
          <a:stretch>
            <a:fillRect/>
          </a:stretch>
        </p:blipFill>
        <p:spPr>
          <a:xfrm>
            <a:off x="288077" y="1732546"/>
            <a:ext cx="5333749" cy="4103115"/>
          </a:xfrm>
          <a:prstGeom prst="rect">
            <a:avLst/>
          </a:prstGeom>
        </p:spPr>
      </p:pic>
      <p:pic>
        <p:nvPicPr>
          <p:cNvPr id="11" name="Picture 2" descr="https://neuromechanics.univie.ac.at/wp-content/uploads/2021/02/Basilio-263x216.jpeg">
            <a:extLst>
              <a:ext uri="{FF2B5EF4-FFF2-40B4-BE49-F238E27FC236}">
                <a16:creationId xmlns:a16="http://schemas.microsoft.com/office/drawing/2014/main" id="{AB3A1EF4-6836-4F75-962D-B4A910DF6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7970" y="261056"/>
            <a:ext cx="1068855"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9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your first simulations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pic>
        <p:nvPicPr>
          <p:cNvPr id="3" name="Picture 2">
            <a:extLst>
              <a:ext uri="{FF2B5EF4-FFF2-40B4-BE49-F238E27FC236}">
                <a16:creationId xmlns:a16="http://schemas.microsoft.com/office/drawing/2014/main" id="{871F8781-2472-4BF1-AA3C-1CC9F15FDEF2}"/>
              </a:ext>
            </a:extLst>
          </p:cNvPr>
          <p:cNvPicPr>
            <a:picLocks noChangeAspect="1"/>
          </p:cNvPicPr>
          <p:nvPr/>
        </p:nvPicPr>
        <p:blipFill>
          <a:blip r:embed="rId2"/>
          <a:stretch>
            <a:fillRect/>
          </a:stretch>
        </p:blipFill>
        <p:spPr>
          <a:xfrm>
            <a:off x="3769600" y="986758"/>
            <a:ext cx="4414280" cy="5172287"/>
          </a:xfrm>
          <a:prstGeom prst="rect">
            <a:avLst/>
          </a:prstGeom>
        </p:spPr>
      </p:pic>
    </p:spTree>
    <p:extLst>
      <p:ext uri="{BB962C8B-B14F-4D97-AF65-F5344CB8AC3E}">
        <p14:creationId xmlns:p14="http://schemas.microsoft.com/office/powerpoint/2010/main" val="209855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(perform all analysis and plot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91037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 What are the range of marker errors during the inverse kinematics step?</a:t>
            </a:r>
          </a:p>
          <a:p>
            <a:r>
              <a:rPr lang="en-US" dirty="0"/>
              <a:t>What are the peak hip, knee, and ankle angles?</a:t>
            </a:r>
          </a:p>
          <a:p>
            <a:r>
              <a:rPr lang="en-US" dirty="0"/>
              <a:t>What are the peak sagittal joint moments hip, knee, and ankle?</a:t>
            </a:r>
          </a:p>
          <a:p>
            <a:r>
              <a:rPr lang="en-US" dirty="0"/>
              <a:t>What are the </a:t>
            </a:r>
            <a:r>
              <a:rPr lang="en-US" dirty="0" err="1"/>
              <a:t>lat_gas</a:t>
            </a:r>
            <a:r>
              <a:rPr lang="en-US" dirty="0"/>
              <a:t> and </a:t>
            </a:r>
            <a:r>
              <a:rPr lang="en-US" dirty="0" err="1"/>
              <a:t>rect_fem</a:t>
            </a:r>
            <a:r>
              <a:rPr lang="en-US" dirty="0"/>
              <a:t> peak forces and activation?</a:t>
            </a:r>
          </a:p>
          <a:p>
            <a:r>
              <a:rPr lang="en-US" dirty="0"/>
              <a:t>What are the </a:t>
            </a:r>
            <a:r>
              <a:rPr lang="en-US" dirty="0" err="1"/>
              <a:t>mtu</a:t>
            </a:r>
            <a:r>
              <a:rPr lang="en-US" dirty="0"/>
              <a:t> lengths for </a:t>
            </a:r>
            <a:r>
              <a:rPr lang="en-US" dirty="0" err="1"/>
              <a:t>bflh_r</a:t>
            </a:r>
            <a:r>
              <a:rPr lang="en-US" dirty="0"/>
              <a:t> and </a:t>
            </a:r>
            <a:r>
              <a:rPr lang="en-US" dirty="0" err="1"/>
              <a:t>soleus_r</a:t>
            </a:r>
            <a:r>
              <a:rPr lang="en-US" dirty="0"/>
              <a:t>. </a:t>
            </a:r>
          </a:p>
          <a:p>
            <a:r>
              <a:rPr lang="en-US" dirty="0"/>
              <a:t>What are the maximum reserves moments </a:t>
            </a:r>
            <a:r>
              <a:rPr lang="en-US" dirty="0" err="1"/>
              <a:t>hip_flexion_r</a:t>
            </a:r>
            <a:r>
              <a:rPr lang="en-US" dirty="0"/>
              <a:t>, </a:t>
            </a:r>
            <a:r>
              <a:rPr lang="en-US" dirty="0" err="1"/>
              <a:t>hip_adduction_r</a:t>
            </a:r>
            <a:r>
              <a:rPr lang="en-US" dirty="0"/>
              <a:t>, </a:t>
            </a:r>
            <a:r>
              <a:rPr lang="en-US" dirty="0" err="1"/>
              <a:t>hip_rotation_r</a:t>
            </a:r>
            <a:r>
              <a:rPr lang="en-US" dirty="0"/>
              <a:t>, </a:t>
            </a:r>
            <a:r>
              <a:rPr lang="en-US" dirty="0" err="1"/>
              <a:t>knee_angle_r</a:t>
            </a:r>
            <a:r>
              <a:rPr lang="en-US" dirty="0"/>
              <a:t>,   </a:t>
            </a:r>
            <a:r>
              <a:rPr lang="en-US" dirty="0" err="1"/>
              <a:t>ankle_angle_r</a:t>
            </a:r>
            <a:endParaRPr lang="en-US" dirty="0"/>
          </a:p>
          <a:p>
            <a:r>
              <a:rPr lang="en-US" dirty="0"/>
              <a:t>How is the peak vertical component of hip contact loads, relative to participants body weight?</a:t>
            </a:r>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5844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External </a:t>
            </a:r>
            <a:r>
              <a:rPr lang="de-AT" sz="3200" dirty="0" err="1"/>
              <a:t>biomechanics</a:t>
            </a:r>
            <a:endParaRPr lang="de-AT" sz="3200" dirty="0"/>
          </a:p>
        </p:txBody>
      </p:sp>
      <p:sp>
        <p:nvSpPr>
          <p:cNvPr id="3" name="Text Placeholder 2"/>
          <p:cNvSpPr>
            <a:spLocks noGrp="1"/>
          </p:cNvSpPr>
          <p:nvPr>
            <p:ph type="body" sz="quarter" idx="10"/>
          </p:nvPr>
        </p:nvSpPr>
        <p:spPr>
          <a:xfrm>
            <a:off x="1020934" y="1740643"/>
            <a:ext cx="5249237" cy="4036044"/>
          </a:xfrm>
        </p:spPr>
        <p:txBody>
          <a:bodyPr>
            <a:normAutofit fontScale="85000" lnSpcReduction="10000"/>
          </a:bodyPr>
          <a:lstStyle/>
          <a:p>
            <a:pPr marL="380990" indent="-380990">
              <a:lnSpc>
                <a:spcPct val="200000"/>
              </a:lnSpc>
            </a:pPr>
            <a:r>
              <a:rPr lang="en-GB" dirty="0"/>
              <a:t>Scaling</a:t>
            </a:r>
            <a:endParaRPr lang="de-AT" dirty="0"/>
          </a:p>
          <a:p>
            <a:pPr marL="380990" indent="-380990">
              <a:lnSpc>
                <a:spcPct val="200000"/>
              </a:lnSpc>
            </a:pPr>
            <a:r>
              <a:rPr lang="de-AT" dirty="0"/>
              <a:t>Inverse </a:t>
            </a:r>
            <a:r>
              <a:rPr lang="de-AT" dirty="0" err="1"/>
              <a:t>kinematics</a:t>
            </a:r>
            <a:endParaRPr lang="de-AT" dirty="0"/>
          </a:p>
          <a:p>
            <a:pPr marL="380990" indent="-380990">
              <a:lnSpc>
                <a:spcPct val="200000"/>
              </a:lnSpc>
            </a:pPr>
            <a:r>
              <a:rPr lang="de-AT" dirty="0"/>
              <a:t>Inverse </a:t>
            </a:r>
            <a:r>
              <a:rPr lang="de-AT" dirty="0" err="1"/>
              <a:t>dynamics</a:t>
            </a:r>
            <a:endParaRPr lang="de-AT" dirty="0"/>
          </a:p>
          <a:p>
            <a:pPr marL="380990" indent="-380990">
              <a:lnSpc>
                <a:spcPct val="200000"/>
              </a:lnSpc>
            </a:pPr>
            <a:r>
              <a:rPr lang="de-AT" dirty="0"/>
              <a:t>Residual </a:t>
            </a:r>
            <a:r>
              <a:rPr lang="de-AT" dirty="0" err="1"/>
              <a:t>reduction</a:t>
            </a:r>
            <a:r>
              <a:rPr lang="de-AT" dirty="0"/>
              <a:t> </a:t>
            </a:r>
            <a:r>
              <a:rPr lang="de-AT" dirty="0" err="1"/>
              <a:t>analysis</a:t>
            </a:r>
            <a:endParaRPr lang="de-AT" dirty="0"/>
          </a:p>
          <a:p>
            <a:pPr marL="380990" indent="-380990">
              <a:lnSpc>
                <a:spcPct val="200000"/>
              </a:lnSpc>
            </a:pPr>
            <a:r>
              <a:rPr lang="de-AT" dirty="0"/>
              <a:t>Muscle </a:t>
            </a:r>
            <a:r>
              <a:rPr lang="de-AT" dirty="0" err="1"/>
              <a:t>analysis</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(Sprinting)</a:t>
            </a:r>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9514AA-3BB4-4E8E-9E48-477528259479}"/>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EEAEA956-D6B4-4DFC-ABD7-359C9A949957}"/>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46981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 Placeholder 2">
            <a:extLst>
              <a:ext uri="{FF2B5EF4-FFF2-40B4-BE49-F238E27FC236}">
                <a16:creationId xmlns:a16="http://schemas.microsoft.com/office/drawing/2014/main" id="{270A3FCB-C0B2-434C-B023-C41404F4E7C2}"/>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scaling factors of </a:t>
            </a:r>
            <a:r>
              <a:rPr lang="en-US" dirty="0" err="1"/>
              <a:t>femur_r</a:t>
            </a:r>
            <a:r>
              <a:rPr lang="en-US" dirty="0"/>
              <a:t>, </a:t>
            </a:r>
            <a:r>
              <a:rPr lang="en-US" dirty="0" err="1"/>
              <a:t>tibia_r</a:t>
            </a:r>
            <a:r>
              <a:rPr lang="en-US" dirty="0"/>
              <a:t>, and </a:t>
            </a:r>
            <a:r>
              <a:rPr lang="en-US" dirty="0" err="1"/>
              <a:t>calcn_r</a:t>
            </a:r>
            <a:r>
              <a:rPr lang="en-US" dirty="0"/>
              <a:t>.</a:t>
            </a:r>
          </a:p>
          <a:p>
            <a:pPr>
              <a:lnSpc>
                <a:spcPct val="200000"/>
              </a:lnSpc>
            </a:pPr>
            <a:r>
              <a:rPr lang="en-US" dirty="0"/>
              <a:t>How is the femur being scaled?</a:t>
            </a:r>
          </a:p>
          <a:p>
            <a:pPr>
              <a:lnSpc>
                <a:spcPct val="200000"/>
              </a:lnSpc>
            </a:pPr>
            <a:r>
              <a:rPr lang="en-US" dirty="0"/>
              <a:t>What is the weight of the “C7” marker?</a:t>
            </a:r>
          </a:p>
          <a:p>
            <a:pPr>
              <a:lnSpc>
                <a:spcPct val="200000"/>
              </a:lnSpc>
            </a:pPr>
            <a:r>
              <a:rPr lang="en-US" dirty="0"/>
              <a:t>Change the weight</a:t>
            </a:r>
          </a:p>
        </p:txBody>
      </p:sp>
    </p:spTree>
    <p:extLst>
      <p:ext uri="{BB962C8B-B14F-4D97-AF65-F5344CB8AC3E}">
        <p14:creationId xmlns:p14="http://schemas.microsoft.com/office/powerpoint/2010/main" val="96966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en-GB" dirty="0"/>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40</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chemeClr val="accent1">
                    <a:lumMod val="75000"/>
                  </a:schemeClr>
                </a:solidFill>
              </a:rPr>
              <a:t>Definition of scale factors</a:t>
            </a:r>
            <a:endParaRPr lang="nl-BE" sz="3400" dirty="0">
              <a:solidFill>
                <a:schemeClr val="accent1">
                  <a:lumMod val="75000"/>
                </a:schemeClr>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Adjust model markers</a:t>
            </a:r>
            <a:endParaRPr lang="nl-BE" sz="3400" kern="0" dirty="0">
              <a:solidFill>
                <a:schemeClr val="accent1">
                  <a:lumMod val="75000"/>
                </a:schemeClr>
              </a:solidFill>
            </a:endParaRPr>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Scaled model</a:t>
            </a:r>
            <a:endParaRPr lang="nl-BE" sz="3400" kern="0" dirty="0">
              <a:solidFill>
                <a:schemeClr val="accent1">
                  <a:lumMod val="75000"/>
                </a:schemeClr>
              </a:solidFill>
            </a:endParaRPr>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Hints</a:t>
            </a:r>
            <a:endParaRPr lang="nl-BE" sz="3400" kern="0" dirty="0">
              <a:solidFill>
                <a:schemeClr val="accent1">
                  <a:lumMod val="75000"/>
                </a:schemeClr>
              </a:solidFill>
            </a:endParaRPr>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chemeClr val="accent1">
                    <a:lumMod val="75000"/>
                  </a:schemeClr>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3"/>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4"/>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50</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a:extLst>
              <a:ext uri="{FF2B5EF4-FFF2-40B4-BE49-F238E27FC236}">
                <a16:creationId xmlns:a16="http://schemas.microsoft.com/office/drawing/2014/main" id="{4D4C2ABA-A04A-4487-A562-509CFFB52911}"/>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430216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7" name="Title 1">
            <a:extLst>
              <a:ext uri="{FF2B5EF4-FFF2-40B4-BE49-F238E27FC236}">
                <a16:creationId xmlns:a16="http://schemas.microsoft.com/office/drawing/2014/main" id="{BC128A0F-E623-416C-9E6E-B24CD2FA7BB8}"/>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kinematics with different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19326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484C83AB-4F01-4811-A5BC-3392F6031FC7}"/>
              </a:ext>
            </a:extLst>
          </p:cNvPr>
          <p:cNvSpPr>
            <a:spLocks noGrp="1"/>
          </p:cNvSpPr>
          <p:nvPr>
            <p:ph type="body" sz="quarter" idx="10"/>
          </p:nvPr>
        </p:nvSpPr>
        <p:spPr>
          <a:xfrm>
            <a:off x="1020934" y="1740643"/>
            <a:ext cx="9357506" cy="4036044"/>
          </a:xfrm>
        </p:spPr>
        <p:txBody>
          <a:bodyPr>
            <a:normAutofit fontScale="55000" lnSpcReduction="20000"/>
          </a:bodyPr>
          <a:lstStyle/>
          <a:p>
            <a:pPr>
              <a:lnSpc>
                <a:spcPct val="200000"/>
              </a:lnSpc>
            </a:pPr>
            <a:r>
              <a:rPr lang="en-US" dirty="0"/>
              <a:t>How do marker weights change scale factors? </a:t>
            </a:r>
          </a:p>
          <a:p>
            <a:pPr>
              <a:lnSpc>
                <a:spcPct val="200000"/>
              </a:lnSpc>
            </a:pPr>
            <a:r>
              <a:rPr lang="en-US" dirty="0"/>
              <a:t>What are, approximately, total, RMS, and maximum marker errors, after inverse kinematics?</a:t>
            </a:r>
          </a:p>
          <a:p>
            <a:pPr>
              <a:lnSpc>
                <a:spcPct val="200000"/>
              </a:lnSpc>
            </a:pPr>
            <a:r>
              <a:rPr lang="en-US" dirty="0"/>
              <a:t>Plot hip, knee, and ankle angles</a:t>
            </a:r>
          </a:p>
          <a:p>
            <a:pPr>
              <a:lnSpc>
                <a:spcPct val="200000"/>
              </a:lnSpc>
            </a:pPr>
            <a:r>
              <a:rPr lang="en-US" dirty="0"/>
              <a:t>What is the peak hip flexion angle during sprinting?</a:t>
            </a:r>
          </a:p>
          <a:p>
            <a:pPr>
              <a:lnSpc>
                <a:spcPct val="200000"/>
              </a:lnSpc>
            </a:pPr>
            <a:r>
              <a:rPr lang="en-US" dirty="0"/>
              <a:t>What is the peak knee flexion angle during sprinting?</a:t>
            </a:r>
          </a:p>
          <a:p>
            <a:pPr>
              <a:lnSpc>
                <a:spcPct val="200000"/>
              </a:lnSpc>
            </a:pPr>
            <a:r>
              <a:rPr lang="en-US" dirty="0"/>
              <a:t>What is the peak ankle plantarflexion angle during sprinting?</a:t>
            </a:r>
          </a:p>
          <a:p>
            <a:pPr>
              <a:lnSpc>
                <a:spcPct val="200000"/>
              </a:lnSpc>
            </a:pPr>
            <a:r>
              <a:rPr lang="en-US" dirty="0"/>
              <a:t>How can you increase the trust on your results?</a:t>
            </a:r>
          </a:p>
        </p:txBody>
      </p:sp>
    </p:spTree>
    <p:extLst>
      <p:ext uri="{BB962C8B-B14F-4D97-AF65-F5344CB8AC3E}">
        <p14:creationId xmlns:p14="http://schemas.microsoft.com/office/powerpoint/2010/main" val="730492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dynamics)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39025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How much is the peak </a:t>
            </a:r>
            <a:r>
              <a:rPr lang="en-US" dirty="0" err="1"/>
              <a:t>grf</a:t>
            </a:r>
            <a:r>
              <a:rPr lang="en-US" dirty="0"/>
              <a:t> relative to participant bodyweight?</a:t>
            </a:r>
          </a:p>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1404447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504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Set-up files matter</a:t>
            </a:r>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8" name="Picture 7">
            <a:extLst>
              <a:ext uri="{FF2B5EF4-FFF2-40B4-BE49-F238E27FC236}">
                <a16:creationId xmlns:a16="http://schemas.microsoft.com/office/drawing/2014/main" id="{85DEBE63-71DD-453F-A157-10CC88A4BC56}"/>
              </a:ext>
            </a:extLst>
          </p:cNvPr>
          <p:cNvPicPr>
            <a:picLocks noChangeAspect="1"/>
          </p:cNvPicPr>
          <p:nvPr/>
        </p:nvPicPr>
        <p:blipFill>
          <a:blip r:embed="rId2"/>
          <a:stretch>
            <a:fillRect/>
          </a:stretch>
        </p:blipFill>
        <p:spPr>
          <a:xfrm>
            <a:off x="1352081" y="1737467"/>
            <a:ext cx="8793480" cy="4463169"/>
          </a:xfrm>
          <a:prstGeom prst="rect">
            <a:avLst/>
          </a:prstGeom>
        </p:spPr>
      </p:pic>
    </p:spTree>
    <p:extLst>
      <p:ext uri="{BB962C8B-B14F-4D97-AF65-F5344CB8AC3E}">
        <p14:creationId xmlns:p14="http://schemas.microsoft.com/office/powerpoint/2010/main" val="2618455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45963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5128" name="Picture 8" descr="Surprise gift box">
            <a:extLst>
              <a:ext uri="{FF2B5EF4-FFF2-40B4-BE49-F238E27FC236}">
                <a16:creationId xmlns:a16="http://schemas.microsoft.com/office/drawing/2014/main" id="{2EA6888B-595F-4651-A9FE-DB2F05E81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139" y="1417324"/>
            <a:ext cx="4005469" cy="402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07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5122" name="Picture 2" descr="Residual waste in Germany has nearly halved in 35 years | Umweltbundesamt">
            <a:extLst>
              <a:ext uri="{FF2B5EF4-FFF2-40B4-BE49-F238E27FC236}">
                <a16:creationId xmlns:a16="http://schemas.microsoft.com/office/drawing/2014/main" id="{7F398EBB-EF1C-4953-815A-1082CDD37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938" y="2366010"/>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aph Reduce Vector Images (over 1,300)">
            <a:extLst>
              <a:ext uri="{FF2B5EF4-FFF2-40B4-BE49-F238E27FC236}">
                <a16:creationId xmlns:a16="http://schemas.microsoft.com/office/drawing/2014/main" id="{8DFF4EA1-9BBF-40D8-9212-9566E29AD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4" y="2124416"/>
            <a:ext cx="3609405" cy="21656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nalysis Icon - Free PNG &amp; SVG 46946 - Noun Project">
            <a:extLst>
              <a:ext uri="{FF2B5EF4-FFF2-40B4-BE49-F238E27FC236}">
                <a16:creationId xmlns:a16="http://schemas.microsoft.com/office/drawing/2014/main" id="{532BEA40-97FA-4EEB-82A9-E6855D85E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5181" y="188976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849DBBA-9C98-4DC8-8FD8-45159D865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362944" flipH="1">
            <a:off x="3968903" y="2855055"/>
            <a:ext cx="958542" cy="308683"/>
          </a:xfrm>
          <a:prstGeom prst="rect">
            <a:avLst/>
          </a:prstGeom>
        </p:spPr>
      </p:pic>
      <p:pic>
        <p:nvPicPr>
          <p:cNvPr id="17" name="Picture 16">
            <a:extLst>
              <a:ext uri="{FF2B5EF4-FFF2-40B4-BE49-F238E27FC236}">
                <a16:creationId xmlns:a16="http://schemas.microsoft.com/office/drawing/2014/main" id="{1DAF9EA9-13D4-4B98-AC0E-2363DB3EF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362944" flipH="1">
            <a:off x="7578309" y="2806371"/>
            <a:ext cx="958542" cy="308683"/>
          </a:xfrm>
          <a:prstGeom prst="rect">
            <a:avLst/>
          </a:prstGeom>
        </p:spPr>
      </p:pic>
      <p:pic>
        <p:nvPicPr>
          <p:cNvPr id="18" name="Picture 17">
            <a:extLst>
              <a:ext uri="{FF2B5EF4-FFF2-40B4-BE49-F238E27FC236}">
                <a16:creationId xmlns:a16="http://schemas.microsoft.com/office/drawing/2014/main" id="{CD336D3F-DF5A-4C1D-A1DD-F9E95823E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23756" flipH="1">
            <a:off x="3206165" y="4835522"/>
            <a:ext cx="5595359" cy="1267726"/>
          </a:xfrm>
          <a:prstGeom prst="rect">
            <a:avLst/>
          </a:prstGeom>
        </p:spPr>
      </p:pic>
    </p:spTree>
    <p:extLst>
      <p:ext uri="{BB962C8B-B14F-4D97-AF65-F5344CB8AC3E}">
        <p14:creationId xmlns:p14="http://schemas.microsoft.com/office/powerpoint/2010/main" val="505686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Inverse dynamics leads to residuals forces / moments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 name="Picture 2">
            <a:extLst>
              <a:ext uri="{FF2B5EF4-FFF2-40B4-BE49-F238E27FC236}">
                <a16:creationId xmlns:a16="http://schemas.microsoft.com/office/drawing/2014/main" id="{3D2E5FED-0BF4-4807-9434-9CE91ADB691E}"/>
              </a:ext>
            </a:extLst>
          </p:cNvPr>
          <p:cNvPicPr>
            <a:picLocks noChangeAspect="1"/>
          </p:cNvPicPr>
          <p:nvPr/>
        </p:nvPicPr>
        <p:blipFill>
          <a:blip r:embed="rId2"/>
          <a:stretch>
            <a:fillRect/>
          </a:stretch>
        </p:blipFill>
        <p:spPr>
          <a:xfrm>
            <a:off x="477042" y="1714499"/>
            <a:ext cx="3406593" cy="3977640"/>
          </a:xfrm>
          <a:prstGeom prst="rect">
            <a:avLst/>
          </a:prstGeom>
        </p:spPr>
      </p:pic>
      <p:pic>
        <p:nvPicPr>
          <p:cNvPr id="5" name="Picture 4">
            <a:extLst>
              <a:ext uri="{FF2B5EF4-FFF2-40B4-BE49-F238E27FC236}">
                <a16:creationId xmlns:a16="http://schemas.microsoft.com/office/drawing/2014/main" id="{E6382FD5-D50C-4FF2-8046-6A8DF687C4BD}"/>
              </a:ext>
            </a:extLst>
          </p:cNvPr>
          <p:cNvPicPr>
            <a:picLocks noChangeAspect="1"/>
          </p:cNvPicPr>
          <p:nvPr/>
        </p:nvPicPr>
        <p:blipFill>
          <a:blip r:embed="rId3"/>
          <a:stretch>
            <a:fillRect/>
          </a:stretch>
        </p:blipFill>
        <p:spPr>
          <a:xfrm>
            <a:off x="7048500" y="1623011"/>
            <a:ext cx="4888112" cy="4160617"/>
          </a:xfrm>
          <a:prstGeom prst="rect">
            <a:avLst/>
          </a:prstGeom>
        </p:spPr>
      </p:pic>
    </p:spTree>
    <p:extLst>
      <p:ext uri="{BB962C8B-B14F-4D97-AF65-F5344CB8AC3E}">
        <p14:creationId xmlns:p14="http://schemas.microsoft.com/office/powerpoint/2010/main" val="212519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RRA tool minimizes these residuals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050" name="Picture 2" descr="SimTK: Chand's Simulations: Documents">
            <a:extLst>
              <a:ext uri="{FF2B5EF4-FFF2-40B4-BE49-F238E27FC236}">
                <a16:creationId xmlns:a16="http://schemas.microsoft.com/office/drawing/2014/main" id="{478F67A2-6FEA-40DE-8DA3-540D85A60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183" y="1594942"/>
            <a:ext cx="9525000" cy="408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00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074" name="Picture 2" descr="Why Kids Get Bored at School—and How to Help">
            <a:extLst>
              <a:ext uri="{FF2B5EF4-FFF2-40B4-BE49-F238E27FC236}">
                <a16:creationId xmlns:a16="http://schemas.microsoft.com/office/drawing/2014/main" id="{C4E4703A-E689-4FB3-A0AE-2FD696FEF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410" y="15333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y Kids Get Bored at School—and How to Help">
            <a:extLst>
              <a:ext uri="{FF2B5EF4-FFF2-40B4-BE49-F238E27FC236}">
                <a16:creationId xmlns:a16="http://schemas.microsoft.com/office/drawing/2014/main" id="{EB425378-BA7F-4116-91B5-7DBB9F9D4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670" y="18762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hy Kids Get Bored at School—and How to Help">
            <a:extLst>
              <a:ext uri="{FF2B5EF4-FFF2-40B4-BE49-F238E27FC236}">
                <a16:creationId xmlns:a16="http://schemas.microsoft.com/office/drawing/2014/main" id="{5A533A32-2CEB-461F-99C7-60CE7ABF7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070" y="321734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hy Kids Get Bored at School—and How to Help">
            <a:extLst>
              <a:ext uri="{FF2B5EF4-FFF2-40B4-BE49-F238E27FC236}">
                <a16:creationId xmlns:a16="http://schemas.microsoft.com/office/drawing/2014/main" id="{9D657A4C-4685-447D-81B4-1A906468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130" y="314876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Why Kids Get Bored at School—and How to Help">
            <a:extLst>
              <a:ext uri="{FF2B5EF4-FFF2-40B4-BE49-F238E27FC236}">
                <a16:creationId xmlns:a16="http://schemas.microsoft.com/office/drawing/2014/main" id="{B25192D3-81B2-460F-85F0-8A8EED966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570" y="1004683"/>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y Kids Get Bored at School—and How to Help">
            <a:extLst>
              <a:ext uri="{FF2B5EF4-FFF2-40B4-BE49-F238E27FC236}">
                <a16:creationId xmlns:a16="http://schemas.microsoft.com/office/drawing/2014/main" id="{6AD882CA-389F-4687-A196-C224CFD4B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 y="2281039"/>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97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Box 6">
            <a:extLst>
              <a:ext uri="{FF2B5EF4-FFF2-40B4-BE49-F238E27FC236}">
                <a16:creationId xmlns:a16="http://schemas.microsoft.com/office/drawing/2014/main" id="{2431D2A4-8702-4463-B602-CAA40D1ABC50}"/>
              </a:ext>
            </a:extLst>
          </p:cNvPr>
          <p:cNvSpPr txBox="1"/>
          <p:nvPr/>
        </p:nvSpPr>
        <p:spPr>
          <a:xfrm>
            <a:off x="1372787" y="1921045"/>
            <a:ext cx="1318260" cy="923330"/>
          </a:xfrm>
          <a:prstGeom prst="rect">
            <a:avLst/>
          </a:prstGeom>
          <a:noFill/>
          <a:ln>
            <a:solidFill>
              <a:schemeClr val="tx1"/>
            </a:solidFill>
          </a:ln>
        </p:spPr>
        <p:txBody>
          <a:bodyPr wrap="square" rtlCol="0">
            <a:spAutoFit/>
          </a:bodyPr>
          <a:lstStyle/>
          <a:p>
            <a:pPr algn="ctr"/>
            <a:r>
              <a:rPr lang="en-GB" dirty="0"/>
              <a:t>Estimated joint kinematics</a:t>
            </a:r>
          </a:p>
        </p:txBody>
      </p:sp>
      <p:pic>
        <p:nvPicPr>
          <p:cNvPr id="1026" name="Picture 2" descr="Isaac Newton: Neliti Face of Science 005 - Breakthrough">
            <a:extLst>
              <a:ext uri="{FF2B5EF4-FFF2-40B4-BE49-F238E27FC236}">
                <a16:creationId xmlns:a16="http://schemas.microsoft.com/office/drawing/2014/main" id="{20D62844-FF36-46CB-92F8-333412147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785" y="2129547"/>
            <a:ext cx="2497455" cy="2497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estion mark - Wiktionary, the free dictionary">
            <a:extLst>
              <a:ext uri="{FF2B5EF4-FFF2-40B4-BE49-F238E27FC236}">
                <a16:creationId xmlns:a16="http://schemas.microsoft.com/office/drawing/2014/main" id="{936089C8-FBE2-4812-BFF7-0FA45E8A1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655" y="1204834"/>
            <a:ext cx="834905" cy="834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question mark - Wiktionary, the free dictionary">
            <a:extLst>
              <a:ext uri="{FF2B5EF4-FFF2-40B4-BE49-F238E27FC236}">
                <a16:creationId xmlns:a16="http://schemas.microsoft.com/office/drawing/2014/main" id="{3337FCF6-F989-4E73-A15E-2E1B38FB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093" y="1204833"/>
            <a:ext cx="834905" cy="83490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E619179-0956-43BD-9A78-E303A271E826}"/>
              </a:ext>
            </a:extLst>
          </p:cNvPr>
          <p:cNvCxnSpPr>
            <a:cxnSpLocks/>
            <a:stCxn id="7" idx="3"/>
          </p:cNvCxnSpPr>
          <p:nvPr/>
        </p:nvCxnSpPr>
        <p:spPr>
          <a:xfrm flipV="1">
            <a:off x="2691047" y="2354580"/>
            <a:ext cx="12713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E0255B4-BB20-4446-A1B5-CF34F6C611F8}"/>
              </a:ext>
            </a:extLst>
          </p:cNvPr>
          <p:cNvCxnSpPr/>
          <p:nvPr/>
        </p:nvCxnSpPr>
        <p:spPr>
          <a:xfrm flipV="1">
            <a:off x="2722120" y="4517094"/>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EBD4D8F-BFA1-4B43-9528-FB91F3751587}"/>
              </a:ext>
            </a:extLst>
          </p:cNvPr>
          <p:cNvSpPr txBox="1"/>
          <p:nvPr/>
        </p:nvSpPr>
        <p:spPr>
          <a:xfrm>
            <a:off x="1403860" y="4064491"/>
            <a:ext cx="1318260" cy="923330"/>
          </a:xfrm>
          <a:prstGeom prst="rect">
            <a:avLst/>
          </a:prstGeom>
          <a:noFill/>
          <a:ln>
            <a:solidFill>
              <a:schemeClr val="tx1"/>
            </a:solidFill>
          </a:ln>
        </p:spPr>
        <p:txBody>
          <a:bodyPr wrap="square" rtlCol="0">
            <a:spAutoFit/>
          </a:bodyPr>
          <a:lstStyle/>
          <a:p>
            <a:pPr algn="ctr"/>
            <a:r>
              <a:rPr lang="en-GB" dirty="0"/>
              <a:t>Estimated joint  moments</a:t>
            </a:r>
          </a:p>
        </p:txBody>
      </p:sp>
      <p:pic>
        <p:nvPicPr>
          <p:cNvPr id="3" name="Picture 2">
            <a:extLst>
              <a:ext uri="{FF2B5EF4-FFF2-40B4-BE49-F238E27FC236}">
                <a16:creationId xmlns:a16="http://schemas.microsoft.com/office/drawing/2014/main" id="{829FFDC6-3A1B-4E6B-913C-1128D3664534}"/>
              </a:ext>
            </a:extLst>
          </p:cNvPr>
          <p:cNvPicPr>
            <a:picLocks noChangeAspect="1"/>
          </p:cNvPicPr>
          <p:nvPr/>
        </p:nvPicPr>
        <p:blipFill>
          <a:blip r:embed="rId4"/>
          <a:stretch>
            <a:fillRect/>
          </a:stretch>
        </p:blipFill>
        <p:spPr>
          <a:xfrm>
            <a:off x="95010" y="2184153"/>
            <a:ext cx="1235804" cy="2388241"/>
          </a:xfrm>
          <a:prstGeom prst="rect">
            <a:avLst/>
          </a:prstGeom>
        </p:spPr>
      </p:pic>
      <p:grpSp>
        <p:nvGrpSpPr>
          <p:cNvPr id="5" name="Group 4">
            <a:extLst>
              <a:ext uri="{FF2B5EF4-FFF2-40B4-BE49-F238E27FC236}">
                <a16:creationId xmlns:a16="http://schemas.microsoft.com/office/drawing/2014/main" id="{577705EE-A022-4BFF-A51B-94C2340A57B9}"/>
              </a:ext>
            </a:extLst>
          </p:cNvPr>
          <p:cNvGrpSpPr/>
          <p:nvPr/>
        </p:nvGrpSpPr>
        <p:grpSpPr>
          <a:xfrm>
            <a:off x="6466944" y="2070785"/>
            <a:ext cx="4598076" cy="3406339"/>
            <a:chOff x="6479030" y="1950814"/>
            <a:chExt cx="4598076" cy="3406339"/>
          </a:xfrm>
        </p:grpSpPr>
        <p:sp>
          <p:nvSpPr>
            <p:cNvPr id="8" name="TextBox 7">
              <a:extLst>
                <a:ext uri="{FF2B5EF4-FFF2-40B4-BE49-F238E27FC236}">
                  <a16:creationId xmlns:a16="http://schemas.microsoft.com/office/drawing/2014/main" id="{45259E1A-57BF-4D53-BFB5-91F2C6A85D48}"/>
                </a:ext>
              </a:extLst>
            </p:cNvPr>
            <p:cNvSpPr txBox="1"/>
            <p:nvPr/>
          </p:nvSpPr>
          <p:spPr>
            <a:xfrm>
              <a:off x="7795978" y="1950814"/>
              <a:ext cx="1318260" cy="923330"/>
            </a:xfrm>
            <a:prstGeom prst="rect">
              <a:avLst/>
            </a:prstGeom>
            <a:noFill/>
            <a:ln>
              <a:solidFill>
                <a:schemeClr val="tx1"/>
              </a:solidFill>
            </a:ln>
          </p:spPr>
          <p:txBody>
            <a:bodyPr wrap="square" rtlCol="0">
              <a:spAutoFit/>
            </a:bodyPr>
            <a:lstStyle/>
            <a:p>
              <a:pPr algn="ctr"/>
              <a:r>
                <a:rPr lang="en-GB" dirty="0"/>
                <a:t>Adjusted joint kinematics</a:t>
              </a:r>
            </a:p>
          </p:txBody>
        </p:sp>
        <p:sp>
          <p:nvSpPr>
            <p:cNvPr id="17" name="TextBox 16">
              <a:extLst>
                <a:ext uri="{FF2B5EF4-FFF2-40B4-BE49-F238E27FC236}">
                  <a16:creationId xmlns:a16="http://schemas.microsoft.com/office/drawing/2014/main" id="{49B47038-FF38-42D5-8087-471651459E3E}"/>
                </a:ext>
              </a:extLst>
            </p:cNvPr>
            <p:cNvSpPr txBox="1"/>
            <p:nvPr/>
          </p:nvSpPr>
          <p:spPr>
            <a:xfrm>
              <a:off x="7795978" y="4064491"/>
              <a:ext cx="1318260" cy="923330"/>
            </a:xfrm>
            <a:prstGeom prst="rect">
              <a:avLst/>
            </a:prstGeom>
            <a:noFill/>
            <a:ln>
              <a:solidFill>
                <a:schemeClr val="tx1"/>
              </a:solidFill>
            </a:ln>
          </p:spPr>
          <p:txBody>
            <a:bodyPr wrap="square" rtlCol="0">
              <a:spAutoFit/>
            </a:bodyPr>
            <a:lstStyle/>
            <a:p>
              <a:pPr algn="ctr"/>
              <a:r>
                <a:rPr lang="en-GB" dirty="0"/>
                <a:t>Adjusted joint moments</a:t>
              </a:r>
            </a:p>
          </p:txBody>
        </p:sp>
        <p:cxnSp>
          <p:nvCxnSpPr>
            <p:cNvPr id="18" name="Straight Arrow Connector 17">
              <a:extLst>
                <a:ext uri="{FF2B5EF4-FFF2-40B4-BE49-F238E27FC236}">
                  <a16:creationId xmlns:a16="http://schemas.microsoft.com/office/drawing/2014/main" id="{45CF6DFA-0272-4D26-8A20-25C3154A2249}"/>
                </a:ext>
              </a:extLst>
            </p:cNvPr>
            <p:cNvCxnSpPr/>
            <p:nvPr/>
          </p:nvCxnSpPr>
          <p:spPr>
            <a:xfrm flipV="1">
              <a:off x="6502484" y="226101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BF5A2A9-BC51-40EB-87F7-203A946B5E61}"/>
                </a:ext>
              </a:extLst>
            </p:cNvPr>
            <p:cNvCxnSpPr/>
            <p:nvPr/>
          </p:nvCxnSpPr>
          <p:spPr>
            <a:xfrm flipV="1">
              <a:off x="6479030" y="445557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5857A9D-8EF3-4500-8062-114C813C25C5}"/>
                </a:ext>
              </a:extLst>
            </p:cNvPr>
            <p:cNvSpPr txBox="1"/>
            <p:nvPr/>
          </p:nvSpPr>
          <p:spPr>
            <a:xfrm>
              <a:off x="9758846" y="4710822"/>
              <a:ext cx="1318260" cy="646331"/>
            </a:xfrm>
            <a:prstGeom prst="rect">
              <a:avLst/>
            </a:prstGeom>
            <a:noFill/>
            <a:ln>
              <a:noFill/>
            </a:ln>
          </p:spPr>
          <p:txBody>
            <a:bodyPr wrap="square" rtlCol="0">
              <a:spAutoFit/>
            </a:bodyPr>
            <a:lstStyle/>
            <a:p>
              <a:pPr algn="ctr"/>
              <a:r>
                <a:rPr lang="en-GB" dirty="0"/>
                <a:t>Adjusted model</a:t>
              </a:r>
            </a:p>
          </p:txBody>
        </p:sp>
        <p:pic>
          <p:nvPicPr>
            <p:cNvPr id="22" name="Picture 21">
              <a:extLst>
                <a:ext uri="{FF2B5EF4-FFF2-40B4-BE49-F238E27FC236}">
                  <a16:creationId xmlns:a16="http://schemas.microsoft.com/office/drawing/2014/main" id="{1F86E263-5D7E-4E46-B697-2E4A25F945C0}"/>
                </a:ext>
              </a:extLst>
            </p:cNvPr>
            <p:cNvPicPr>
              <a:picLocks noChangeAspect="1"/>
            </p:cNvPicPr>
            <p:nvPr/>
          </p:nvPicPr>
          <p:blipFill>
            <a:blip r:embed="rId4"/>
            <a:stretch>
              <a:fillRect/>
            </a:stretch>
          </p:blipFill>
          <p:spPr>
            <a:xfrm>
              <a:off x="9800074" y="2160294"/>
              <a:ext cx="1235804" cy="2388241"/>
            </a:xfrm>
            <a:prstGeom prst="rect">
              <a:avLst/>
            </a:prstGeom>
          </p:spPr>
        </p:pic>
      </p:grpSp>
      <p:pic>
        <p:nvPicPr>
          <p:cNvPr id="2050" name="Picture 2" descr="What is a Constraint? - Part 3 of 11 - Cabinotch® Innovative Solutions">
            <a:extLst>
              <a:ext uri="{FF2B5EF4-FFF2-40B4-BE49-F238E27FC236}">
                <a16:creationId xmlns:a16="http://schemas.microsoft.com/office/drawing/2014/main" id="{132FAC0C-A50A-4687-BB9A-84572054B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281" y="4977287"/>
            <a:ext cx="2143624" cy="137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1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Constrains for force and kinematic adjustments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050" name="Picture 2" descr="What is a Constraint? - Part 3 of 11 - Cabinotch® Innovative Solutions">
            <a:extLst>
              <a:ext uri="{FF2B5EF4-FFF2-40B4-BE49-F238E27FC236}">
                <a16:creationId xmlns:a16="http://schemas.microsoft.com/office/drawing/2014/main" id="{132FAC0C-A50A-4687-BB9A-84572054B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9281" y="4977287"/>
            <a:ext cx="2143624" cy="1379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5D104A2-4E04-4D0E-8044-9A936019FE8B}"/>
              </a:ext>
            </a:extLst>
          </p:cNvPr>
          <p:cNvPicPr>
            <a:picLocks noChangeAspect="1"/>
          </p:cNvPicPr>
          <p:nvPr/>
        </p:nvPicPr>
        <p:blipFill>
          <a:blip r:embed="rId3"/>
          <a:stretch>
            <a:fillRect/>
          </a:stretch>
        </p:blipFill>
        <p:spPr>
          <a:xfrm>
            <a:off x="8387200" y="1504742"/>
            <a:ext cx="2143624" cy="459348"/>
          </a:xfrm>
          <a:prstGeom prst="rect">
            <a:avLst/>
          </a:prstGeom>
        </p:spPr>
      </p:pic>
      <p:pic>
        <p:nvPicPr>
          <p:cNvPr id="13" name="Picture 12">
            <a:extLst>
              <a:ext uri="{FF2B5EF4-FFF2-40B4-BE49-F238E27FC236}">
                <a16:creationId xmlns:a16="http://schemas.microsoft.com/office/drawing/2014/main" id="{ECF30837-F2A6-4059-9080-BE57CACC3B4C}"/>
              </a:ext>
            </a:extLst>
          </p:cNvPr>
          <p:cNvPicPr>
            <a:picLocks noChangeAspect="1"/>
          </p:cNvPicPr>
          <p:nvPr/>
        </p:nvPicPr>
        <p:blipFill>
          <a:blip r:embed="rId4"/>
          <a:stretch>
            <a:fillRect/>
          </a:stretch>
        </p:blipFill>
        <p:spPr>
          <a:xfrm>
            <a:off x="1779120" y="1504742"/>
            <a:ext cx="2410161" cy="457264"/>
          </a:xfrm>
          <a:prstGeom prst="rect">
            <a:avLst/>
          </a:prstGeom>
        </p:spPr>
      </p:pic>
      <p:cxnSp>
        <p:nvCxnSpPr>
          <p:cNvPr id="23" name="Straight Arrow Connector 22">
            <a:extLst>
              <a:ext uri="{FF2B5EF4-FFF2-40B4-BE49-F238E27FC236}">
                <a16:creationId xmlns:a16="http://schemas.microsoft.com/office/drawing/2014/main" id="{ACFB29D8-43AA-44C5-8D5B-4EF3EB4A55A5}"/>
              </a:ext>
            </a:extLst>
          </p:cNvPr>
          <p:cNvCxnSpPr/>
          <p:nvPr/>
        </p:nvCxnSpPr>
        <p:spPr>
          <a:xfrm flipV="1">
            <a:off x="1584960" y="2953579"/>
            <a:ext cx="0" cy="4800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8D4EA2-63A0-4D91-B492-6489799F1CFE}"/>
              </a:ext>
            </a:extLst>
          </p:cNvPr>
          <p:cNvCxnSpPr>
            <a:cxnSpLocks/>
          </p:cNvCxnSpPr>
          <p:nvPr/>
        </p:nvCxnSpPr>
        <p:spPr>
          <a:xfrm>
            <a:off x="1584960" y="4386139"/>
            <a:ext cx="0" cy="487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EB3C4CA-B707-41DC-AD4E-B4C6E1AB8B63}"/>
              </a:ext>
            </a:extLst>
          </p:cNvPr>
          <p:cNvSpPr txBox="1"/>
          <p:nvPr/>
        </p:nvSpPr>
        <p:spPr>
          <a:xfrm>
            <a:off x="1779119" y="2870443"/>
            <a:ext cx="4164467" cy="830997"/>
          </a:xfrm>
          <a:prstGeom prst="rect">
            <a:avLst/>
          </a:prstGeom>
          <a:noFill/>
        </p:spPr>
        <p:txBody>
          <a:bodyPr wrap="square" rtlCol="0">
            <a:spAutoFit/>
          </a:bodyPr>
          <a:lstStyle/>
          <a:p>
            <a:r>
              <a:rPr lang="en-GB" sz="2400" dirty="0"/>
              <a:t>Joint actuators </a:t>
            </a:r>
          </a:p>
          <a:p>
            <a:r>
              <a:rPr lang="en-GB" sz="2400" dirty="0"/>
              <a:t>(hip, knee, ankle, lumbar…)</a:t>
            </a:r>
          </a:p>
        </p:txBody>
      </p:sp>
      <p:sp>
        <p:nvSpPr>
          <p:cNvPr id="30" name="TextBox 29">
            <a:extLst>
              <a:ext uri="{FF2B5EF4-FFF2-40B4-BE49-F238E27FC236}">
                <a16:creationId xmlns:a16="http://schemas.microsoft.com/office/drawing/2014/main" id="{E4D414F2-0BB7-4440-B3A6-43B876279EB4}"/>
              </a:ext>
            </a:extLst>
          </p:cNvPr>
          <p:cNvSpPr txBox="1"/>
          <p:nvPr/>
        </p:nvSpPr>
        <p:spPr>
          <a:xfrm>
            <a:off x="1779119" y="4146290"/>
            <a:ext cx="4164467" cy="461665"/>
          </a:xfrm>
          <a:prstGeom prst="rect">
            <a:avLst/>
          </a:prstGeom>
          <a:noFill/>
        </p:spPr>
        <p:txBody>
          <a:bodyPr wrap="square" rtlCol="0">
            <a:spAutoFit/>
          </a:bodyPr>
          <a:lstStyle/>
          <a:p>
            <a:r>
              <a:rPr lang="en-GB" sz="2400" dirty="0"/>
              <a:t>Pelvis actuators </a:t>
            </a:r>
          </a:p>
        </p:txBody>
      </p:sp>
      <p:cxnSp>
        <p:nvCxnSpPr>
          <p:cNvPr id="31" name="Straight Arrow Connector 30">
            <a:extLst>
              <a:ext uri="{FF2B5EF4-FFF2-40B4-BE49-F238E27FC236}">
                <a16:creationId xmlns:a16="http://schemas.microsoft.com/office/drawing/2014/main" id="{A9C54F8C-510E-484E-BBF9-EAE4AB6196CD}"/>
              </a:ext>
            </a:extLst>
          </p:cNvPr>
          <p:cNvCxnSpPr/>
          <p:nvPr/>
        </p:nvCxnSpPr>
        <p:spPr>
          <a:xfrm flipV="1">
            <a:off x="7641204" y="2681139"/>
            <a:ext cx="0" cy="4800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D6F5B87-C0E6-45C1-BF93-0E6FD1602B9E}"/>
              </a:ext>
            </a:extLst>
          </p:cNvPr>
          <p:cNvCxnSpPr>
            <a:cxnSpLocks/>
          </p:cNvCxnSpPr>
          <p:nvPr/>
        </p:nvCxnSpPr>
        <p:spPr>
          <a:xfrm>
            <a:off x="7641204" y="4113699"/>
            <a:ext cx="0" cy="487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1FFFE6CB-A714-4837-A570-65466D600D1D}"/>
              </a:ext>
            </a:extLst>
          </p:cNvPr>
          <p:cNvSpPr txBox="1"/>
          <p:nvPr/>
        </p:nvSpPr>
        <p:spPr>
          <a:xfrm>
            <a:off x="7835363" y="2598003"/>
            <a:ext cx="4164467" cy="830997"/>
          </a:xfrm>
          <a:prstGeom prst="rect">
            <a:avLst/>
          </a:prstGeom>
          <a:noFill/>
        </p:spPr>
        <p:txBody>
          <a:bodyPr wrap="square" rtlCol="0">
            <a:spAutoFit/>
          </a:bodyPr>
          <a:lstStyle/>
          <a:p>
            <a:r>
              <a:rPr lang="en-GB" sz="2400" dirty="0"/>
              <a:t>Joints of interest</a:t>
            </a:r>
          </a:p>
          <a:p>
            <a:r>
              <a:rPr lang="en-GB" sz="2400" dirty="0"/>
              <a:t>(lower body)</a:t>
            </a:r>
          </a:p>
        </p:txBody>
      </p:sp>
      <p:sp>
        <p:nvSpPr>
          <p:cNvPr id="34" name="TextBox 33">
            <a:extLst>
              <a:ext uri="{FF2B5EF4-FFF2-40B4-BE49-F238E27FC236}">
                <a16:creationId xmlns:a16="http://schemas.microsoft.com/office/drawing/2014/main" id="{9F307A3C-D22F-47B2-8255-F5A7A9ED0B49}"/>
              </a:ext>
            </a:extLst>
          </p:cNvPr>
          <p:cNvSpPr txBox="1"/>
          <p:nvPr/>
        </p:nvSpPr>
        <p:spPr>
          <a:xfrm>
            <a:off x="7835363" y="3873850"/>
            <a:ext cx="4164467" cy="830997"/>
          </a:xfrm>
          <a:prstGeom prst="rect">
            <a:avLst/>
          </a:prstGeom>
          <a:noFill/>
        </p:spPr>
        <p:txBody>
          <a:bodyPr wrap="square" rtlCol="0">
            <a:spAutoFit/>
          </a:bodyPr>
          <a:lstStyle/>
          <a:p>
            <a:r>
              <a:rPr lang="en-GB" sz="2400" dirty="0"/>
              <a:t>Joints not so relevant</a:t>
            </a:r>
          </a:p>
          <a:p>
            <a:r>
              <a:rPr lang="en-GB" sz="2400" dirty="0"/>
              <a:t>(lumbar and arms)</a:t>
            </a:r>
          </a:p>
        </p:txBody>
      </p:sp>
    </p:spTree>
    <p:extLst>
      <p:ext uri="{BB962C8B-B14F-4D97-AF65-F5344CB8AC3E}">
        <p14:creationId xmlns:p14="http://schemas.microsoft.com/office/powerpoint/2010/main" val="290104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3" y="1740643"/>
            <a:ext cx="10349431" cy="4036044"/>
          </a:xfrm>
        </p:spPr>
        <p:txBody>
          <a:bodyPr>
            <a:normAutofit/>
          </a:bodyPr>
          <a:lstStyle/>
          <a:p>
            <a:r>
              <a:rPr lang="en-US" dirty="0"/>
              <a:t>What is a residual moment?</a:t>
            </a:r>
          </a:p>
          <a:p>
            <a:r>
              <a:rPr lang="en-US" dirty="0"/>
              <a:t>What are the setup files needed to run the RRA tool?</a:t>
            </a:r>
          </a:p>
        </p:txBody>
      </p:sp>
    </p:spTree>
    <p:extLst>
      <p:ext uri="{BB962C8B-B14F-4D97-AF65-F5344CB8AC3E}">
        <p14:creationId xmlns:p14="http://schemas.microsoft.com/office/powerpoint/2010/main" val="1854466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0375626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Plot the trunk, hip, knee, and ankle kinematics before and after RRA (</a:t>
            </a:r>
            <a:r>
              <a:rPr lang="en-US" dirty="0" err="1"/>
              <a:t>ik.mot</a:t>
            </a:r>
            <a:r>
              <a:rPr lang="en-US" dirty="0"/>
              <a:t> and .\RRA\_</a:t>
            </a:r>
            <a:r>
              <a:rPr lang="en-US" dirty="0" err="1"/>
              <a:t>Kinematics_q.sto</a:t>
            </a:r>
            <a:r>
              <a:rPr lang="en-US" dirty="0"/>
              <a:t>)</a:t>
            </a:r>
          </a:p>
          <a:p>
            <a:r>
              <a:rPr lang="en-US" dirty="0"/>
              <a:t>What changed more hip flexion or trunk extension angles?</a:t>
            </a:r>
          </a:p>
          <a:p>
            <a:r>
              <a:rPr lang="en-US" dirty="0"/>
              <a:t>How did the residual moments change after RRA?</a:t>
            </a:r>
          </a:p>
          <a:p>
            <a:r>
              <a:rPr lang="en-US" dirty="0"/>
              <a:t>Are the residual moments acceptable?</a:t>
            </a:r>
          </a:p>
        </p:txBody>
      </p:sp>
    </p:spTree>
    <p:extLst>
      <p:ext uri="{BB962C8B-B14F-4D97-AF65-F5344CB8AC3E}">
        <p14:creationId xmlns:p14="http://schemas.microsoft.com/office/powerpoint/2010/main" val="981456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How to access my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074" name="Picture 2" descr="Confluence Mobile -">
            <a:extLst>
              <a:ext uri="{FF2B5EF4-FFF2-40B4-BE49-F238E27FC236}">
                <a16:creationId xmlns:a16="http://schemas.microsoft.com/office/drawing/2014/main" id="{220BECAA-BF62-49BC-97AB-BE1BF25DB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47" y="2326875"/>
            <a:ext cx="6588959" cy="23544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hould I Run Or Should I Walk: The Running Vs Walking Debate Explained">
            <a:extLst>
              <a:ext uri="{FF2B5EF4-FFF2-40B4-BE49-F238E27FC236}">
                <a16:creationId xmlns:a16="http://schemas.microsoft.com/office/drawing/2014/main" id="{8FFB62A8-E016-4726-87C7-9725E9720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307" y="2767011"/>
            <a:ext cx="34480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question mark - Wiktionary, the free dictionary">
            <a:extLst>
              <a:ext uri="{FF2B5EF4-FFF2-40B4-BE49-F238E27FC236}">
                <a16:creationId xmlns:a16="http://schemas.microsoft.com/office/drawing/2014/main" id="{8EC050D9-5509-45B6-91A0-CCE02D42A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3603" y="1621305"/>
            <a:ext cx="834905" cy="8349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6449EF-044D-46A6-9770-896761BA6C59}"/>
              </a:ext>
            </a:extLst>
          </p:cNvPr>
          <p:cNvSpPr/>
          <p:nvPr/>
        </p:nvSpPr>
        <p:spPr>
          <a:xfrm>
            <a:off x="398992" y="4981933"/>
            <a:ext cx="9632039" cy="369332"/>
          </a:xfrm>
          <a:prstGeom prst="rect">
            <a:avLst/>
          </a:prstGeom>
        </p:spPr>
        <p:txBody>
          <a:bodyPr wrap="square">
            <a:spAutoFit/>
          </a:bodyPr>
          <a:lstStyle/>
          <a:p>
            <a:r>
              <a:rPr lang="en-GB" dirty="0"/>
              <a:t>https://simtk-confluence.stanford.edu:8443/display/OpenSim/Getting+Started+with+RRA</a:t>
            </a:r>
          </a:p>
        </p:txBody>
      </p:sp>
    </p:spTree>
    <p:extLst>
      <p:ext uri="{BB962C8B-B14F-4D97-AF65-F5344CB8AC3E}">
        <p14:creationId xmlns:p14="http://schemas.microsoft.com/office/powerpoint/2010/main" val="14299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did the maximum residual moments change after RRA?</a:t>
            </a:r>
          </a:p>
          <a:p>
            <a:r>
              <a:rPr lang="en-US" dirty="0"/>
              <a:t>Are the residual moments acceptable?</a:t>
            </a:r>
          </a:p>
        </p:txBody>
      </p:sp>
    </p:spTree>
    <p:extLst>
      <p:ext uri="{BB962C8B-B14F-4D97-AF65-F5344CB8AC3E}">
        <p14:creationId xmlns:p14="http://schemas.microsoft.com/office/powerpoint/2010/main" val="1773560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en-GB" sz="3200" dirty="0"/>
              <a:t>forces</a:t>
            </a:r>
            <a:r>
              <a:rPr lang="de-AT"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 files</a:t>
            </a:r>
          </a:p>
          <a:p>
            <a:pPr marL="380990" indent="-380990">
              <a:lnSpc>
                <a:spcPct val="200000"/>
              </a:lnSpc>
            </a:pPr>
            <a:r>
              <a:rPr lang="en-GB" dirty="0"/>
              <a:t>Check muscle moment arm</a:t>
            </a:r>
          </a:p>
          <a:p>
            <a:pPr marL="380990" indent="-380990">
              <a:lnSpc>
                <a:spcPct val="200000"/>
              </a:lnSpc>
            </a:pPr>
            <a:r>
              <a:rPr lang="en-GB" dirty="0"/>
              <a:t>Check setup files</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5" name="Picture 4">
            <a:extLst>
              <a:ext uri="{FF2B5EF4-FFF2-40B4-BE49-F238E27FC236}">
                <a16:creationId xmlns:a16="http://schemas.microsoft.com/office/drawing/2014/main" id="{09C5E60A-3F8E-43B5-B6DD-8C0EAB995A9B}"/>
              </a:ext>
            </a:extLst>
          </p:cNvPr>
          <p:cNvPicPr>
            <a:picLocks noChangeAspect="1"/>
          </p:cNvPicPr>
          <p:nvPr/>
        </p:nvPicPr>
        <p:blipFill>
          <a:blip r:embed="rId2"/>
          <a:stretch>
            <a:fillRect/>
          </a:stretch>
        </p:blipFill>
        <p:spPr>
          <a:xfrm>
            <a:off x="7205218" y="1641888"/>
            <a:ext cx="3965848" cy="3894207"/>
          </a:xfrm>
          <a:prstGeom prst="rect">
            <a:avLst/>
          </a:prstGeom>
        </p:spPr>
      </p:pic>
    </p:spTree>
    <p:extLst>
      <p:ext uri="{BB962C8B-B14F-4D97-AF65-F5344CB8AC3E}">
        <p14:creationId xmlns:p14="http://schemas.microsoft.com/office/powerpoint/2010/main" val="1418034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(plot moment arms)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035687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9" name="Picture 8">
            <a:extLst>
              <a:ext uri="{FF2B5EF4-FFF2-40B4-BE49-F238E27FC236}">
                <a16:creationId xmlns:a16="http://schemas.microsoft.com/office/drawing/2014/main" id="{B2543F00-F2AA-4D3D-9750-0B46A3CEAA80}"/>
              </a:ext>
            </a:extLst>
          </p:cNvPr>
          <p:cNvPicPr>
            <a:picLocks noChangeAspect="1"/>
          </p:cNvPicPr>
          <p:nvPr/>
        </p:nvPicPr>
        <p:blipFill>
          <a:blip r:embed="rId2"/>
          <a:stretch>
            <a:fillRect/>
          </a:stretch>
        </p:blipFill>
        <p:spPr>
          <a:xfrm>
            <a:off x="1420127" y="990761"/>
            <a:ext cx="9125290" cy="4876478"/>
          </a:xfrm>
          <a:prstGeom prst="rect">
            <a:avLst/>
          </a:prstGeom>
        </p:spPr>
      </p:pic>
    </p:spTree>
    <p:extLst>
      <p:ext uri="{BB962C8B-B14F-4D97-AF65-F5344CB8AC3E}">
        <p14:creationId xmlns:p14="http://schemas.microsoft.com/office/powerpoint/2010/main" val="3375986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Muscle are represented as a single </a:t>
            </a:r>
            <a:r>
              <a:rPr lang="en-US" sz="3200" dirty="0" err="1"/>
              <a:t>fibre</a:t>
            </a:r>
            <a:r>
              <a:rPr lang="en-US" sz="3200" dirty="0"/>
              <a:t>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78</a:t>
            </a:fld>
            <a:endParaRPr lang="de-AT" dirty="0"/>
          </a:p>
        </p:txBody>
      </p:sp>
      <p:pic>
        <p:nvPicPr>
          <p:cNvPr id="1026" name="Picture 2" descr="Organization of Skeletal Muscle Diagram | Quizlet">
            <a:extLst>
              <a:ext uri="{FF2B5EF4-FFF2-40B4-BE49-F238E27FC236}">
                <a16:creationId xmlns:a16="http://schemas.microsoft.com/office/drawing/2014/main" id="{894FD61B-EE62-4219-BB59-696B94AA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 y="2039303"/>
            <a:ext cx="476250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B97D794-20DE-4458-9424-4567C67FC748}"/>
              </a:ext>
            </a:extLst>
          </p:cNvPr>
          <p:cNvPicPr>
            <a:picLocks noChangeAspect="1"/>
          </p:cNvPicPr>
          <p:nvPr/>
        </p:nvPicPr>
        <p:blipFill>
          <a:blip r:embed="rId4"/>
          <a:stretch>
            <a:fillRect/>
          </a:stretch>
        </p:blipFill>
        <p:spPr>
          <a:xfrm>
            <a:off x="7471751" y="1588770"/>
            <a:ext cx="3692154" cy="4244340"/>
          </a:xfrm>
          <a:prstGeom prst="rect">
            <a:avLst/>
          </a:prstGeom>
        </p:spPr>
      </p:pic>
      <p:sp>
        <p:nvSpPr>
          <p:cNvPr id="10" name="Rectangle 9">
            <a:extLst>
              <a:ext uri="{FF2B5EF4-FFF2-40B4-BE49-F238E27FC236}">
                <a16:creationId xmlns:a16="http://schemas.microsoft.com/office/drawing/2014/main" id="{7CD915E2-23A0-404B-82FE-34B26B23573C}"/>
              </a:ext>
            </a:extLst>
          </p:cNvPr>
          <p:cNvSpPr/>
          <p:nvPr/>
        </p:nvSpPr>
        <p:spPr>
          <a:xfrm>
            <a:off x="6258781" y="6068283"/>
            <a:ext cx="4540858" cy="369332"/>
          </a:xfrm>
          <a:prstGeom prst="rect">
            <a:avLst/>
          </a:prstGeom>
        </p:spPr>
        <p:txBody>
          <a:bodyPr wrap="none">
            <a:spAutoFit/>
          </a:bodyPr>
          <a:lstStyle/>
          <a:p>
            <a:r>
              <a:rPr lang="en-GB" dirty="0" err="1"/>
              <a:t>Thelen</a:t>
            </a:r>
            <a:r>
              <a:rPr lang="en-GB" dirty="0"/>
              <a:t>, </a:t>
            </a:r>
            <a:r>
              <a:rPr lang="en-GB" i="1" dirty="0"/>
              <a:t>J. Biomech. Eng.</a:t>
            </a:r>
            <a:r>
              <a:rPr lang="en-GB" dirty="0"/>
              <a:t>, 125, 1, 70–77, (2003)</a:t>
            </a:r>
          </a:p>
        </p:txBody>
      </p:sp>
    </p:spTree>
    <p:extLst>
      <p:ext uri="{BB962C8B-B14F-4D97-AF65-F5344CB8AC3E}">
        <p14:creationId xmlns:p14="http://schemas.microsoft.com/office/powerpoint/2010/main" val="2997059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Model assumptions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79</a:t>
            </a:fld>
            <a:endParaRPr lang="de-AT" dirty="0"/>
          </a:p>
        </p:txBody>
      </p:sp>
      <p:pic>
        <p:nvPicPr>
          <p:cNvPr id="7" name="Picture 6"/>
          <p:cNvPicPr>
            <a:picLocks noChangeAspect="1"/>
          </p:cNvPicPr>
          <p:nvPr/>
        </p:nvPicPr>
        <p:blipFill rotWithShape="1">
          <a:blip r:embed="rId2"/>
          <a:srcRect l="9544" t="5086" r="10598" b="58798"/>
          <a:stretch/>
        </p:blipFill>
        <p:spPr>
          <a:xfrm>
            <a:off x="7443719" y="3736091"/>
            <a:ext cx="4718063" cy="2075403"/>
          </a:xfrm>
          <a:prstGeom prst="rect">
            <a:avLst/>
          </a:prstGeom>
        </p:spPr>
      </p:pic>
      <p:sp>
        <p:nvSpPr>
          <p:cNvPr id="8" name="Text Placeholder 2"/>
          <p:cNvSpPr>
            <a:spLocks noGrp="1"/>
          </p:cNvSpPr>
          <p:nvPr>
            <p:ph type="body" sz="quarter" idx="10"/>
          </p:nvPr>
        </p:nvSpPr>
        <p:spPr>
          <a:xfrm>
            <a:off x="297712" y="1590251"/>
            <a:ext cx="7724304" cy="4291680"/>
          </a:xfrm>
        </p:spPr>
        <p:txBody>
          <a:bodyPr>
            <a:noAutofit/>
          </a:bodyPr>
          <a:lstStyle/>
          <a:p>
            <a:pPr marL="380990" indent="-380990"/>
            <a:r>
              <a:rPr lang="de-AT" sz="2400" dirty="0"/>
              <a:t>Muscles = </a:t>
            </a:r>
            <a:r>
              <a:rPr lang="en-US" sz="2400" dirty="0"/>
              <a:t>massless, frictionless, extensible strings</a:t>
            </a:r>
          </a:p>
          <a:p>
            <a:pPr marL="380990" indent="-380990"/>
            <a:r>
              <a:rPr lang="en-US" sz="2400" dirty="0"/>
              <a:t>All </a:t>
            </a:r>
            <a:r>
              <a:rPr lang="en-US" sz="2400" dirty="0" err="1"/>
              <a:t>fibres</a:t>
            </a:r>
            <a:r>
              <a:rPr lang="en-US" sz="2400" dirty="0"/>
              <a:t> are parallel</a:t>
            </a:r>
          </a:p>
          <a:p>
            <a:pPr marL="380990" indent="-380990"/>
            <a:r>
              <a:rPr lang="en-US" sz="2400" dirty="0"/>
              <a:t>Fixed muscle “height” or thickness </a:t>
            </a:r>
          </a:p>
          <a:p>
            <a:pPr marL="380990" indent="-380990"/>
            <a:r>
              <a:rPr lang="en-US" sz="2400" dirty="0"/>
              <a:t>Force produced = scaled version of the force developed by a single </a:t>
            </a:r>
            <a:r>
              <a:rPr lang="en-US" sz="2400" dirty="0" err="1"/>
              <a:t>fibre</a:t>
            </a:r>
            <a:endParaRPr lang="en-US" sz="2400" dirty="0"/>
          </a:p>
          <a:p>
            <a:pPr marL="380990" indent="-380990"/>
            <a:endParaRPr lang="en-US" sz="2400" dirty="0"/>
          </a:p>
          <a:p>
            <a:pPr marL="380990" indent="-380990"/>
            <a:r>
              <a:rPr lang="en-US" sz="2400" dirty="0"/>
              <a:t>Muscle force depends on:</a:t>
            </a:r>
          </a:p>
          <a:p>
            <a:pPr marL="1252538" indent="-627063"/>
            <a:r>
              <a:rPr lang="en-US" sz="2400" dirty="0"/>
              <a:t>Activation</a:t>
            </a:r>
          </a:p>
          <a:p>
            <a:pPr marL="1252538" indent="-627063"/>
            <a:r>
              <a:rPr lang="en-US" sz="2400" dirty="0"/>
              <a:t>Length</a:t>
            </a:r>
          </a:p>
          <a:p>
            <a:pPr marL="1252538" indent="-627063"/>
            <a:r>
              <a:rPr lang="en-US" sz="2400" dirty="0"/>
              <a:t>Velocity</a:t>
            </a:r>
          </a:p>
        </p:txBody>
      </p:sp>
      <p:sp>
        <p:nvSpPr>
          <p:cNvPr id="5" name="Rectangle 4">
            <a:extLst>
              <a:ext uri="{FF2B5EF4-FFF2-40B4-BE49-F238E27FC236}">
                <a16:creationId xmlns:a16="http://schemas.microsoft.com/office/drawing/2014/main" id="{A87591F1-4902-4E11-ADD8-02A6B8D7BC85}"/>
              </a:ext>
            </a:extLst>
          </p:cNvPr>
          <p:cNvSpPr/>
          <p:nvPr/>
        </p:nvSpPr>
        <p:spPr>
          <a:xfrm>
            <a:off x="7697418" y="5784375"/>
            <a:ext cx="4464364" cy="369332"/>
          </a:xfrm>
          <a:prstGeom prst="rect">
            <a:avLst/>
          </a:prstGeom>
        </p:spPr>
        <p:txBody>
          <a:bodyPr wrap="none">
            <a:spAutoFit/>
          </a:bodyPr>
          <a:lstStyle/>
          <a:p>
            <a:r>
              <a:rPr lang="en-GB" dirty="0"/>
              <a:t>Millard </a:t>
            </a:r>
            <a:r>
              <a:rPr lang="en-GB" i="1" dirty="0"/>
              <a:t>et al.</a:t>
            </a:r>
            <a:r>
              <a:rPr lang="en-GB" dirty="0"/>
              <a:t>, </a:t>
            </a:r>
            <a:r>
              <a:rPr lang="en-GB" i="1" dirty="0"/>
              <a:t>J. Biomech. Eng.</a:t>
            </a:r>
            <a:r>
              <a:rPr lang="en-GB" dirty="0"/>
              <a:t>, 135, 2, (2013)</a:t>
            </a:r>
          </a:p>
        </p:txBody>
      </p:sp>
    </p:spTree>
    <p:extLst>
      <p:ext uri="{BB962C8B-B14F-4D97-AF65-F5344CB8AC3E}">
        <p14:creationId xmlns:p14="http://schemas.microsoft.com/office/powerpoint/2010/main" val="16921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main muscle parameters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80</a:t>
            </a:fld>
            <a:endParaRPr lang="de-AT" dirty="0"/>
          </a:p>
        </p:txBody>
      </p:sp>
      <p:grpSp>
        <p:nvGrpSpPr>
          <p:cNvPr id="12" name="Group 11">
            <a:extLst>
              <a:ext uri="{FF2B5EF4-FFF2-40B4-BE49-F238E27FC236}">
                <a16:creationId xmlns:a16="http://schemas.microsoft.com/office/drawing/2014/main" id="{39CE4B63-7827-449F-B3B6-E8A8EAF035DB}"/>
              </a:ext>
            </a:extLst>
          </p:cNvPr>
          <p:cNvGrpSpPr/>
          <p:nvPr/>
        </p:nvGrpSpPr>
        <p:grpSpPr>
          <a:xfrm>
            <a:off x="152400" y="2429772"/>
            <a:ext cx="2935857" cy="3030838"/>
            <a:chOff x="152400" y="1157232"/>
            <a:chExt cx="2935857" cy="3030838"/>
          </a:xfrm>
        </p:grpSpPr>
        <p:pic>
          <p:nvPicPr>
            <p:cNvPr id="13" name="Picture 12">
              <a:extLst>
                <a:ext uri="{FF2B5EF4-FFF2-40B4-BE49-F238E27FC236}">
                  <a16:creationId xmlns:a16="http://schemas.microsoft.com/office/drawing/2014/main" id="{D4C6F571-1306-41C0-965B-5EB2CF0D85FB}"/>
                </a:ext>
              </a:extLst>
            </p:cNvPr>
            <p:cNvPicPr>
              <a:picLocks noChangeAspect="1"/>
            </p:cNvPicPr>
            <p:nvPr/>
          </p:nvPicPr>
          <p:blipFill rotWithShape="1">
            <a:blip r:embed="rId2"/>
            <a:srcRect r="52764"/>
            <a:stretch/>
          </p:blipFill>
          <p:spPr>
            <a:xfrm>
              <a:off x="152400" y="1157232"/>
              <a:ext cx="2935857" cy="3030838"/>
            </a:xfrm>
            <a:prstGeom prst="rect">
              <a:avLst/>
            </a:prstGeom>
          </p:spPr>
        </p:pic>
        <p:pic>
          <p:nvPicPr>
            <p:cNvPr id="14" name="Picture 13">
              <a:extLst>
                <a:ext uri="{FF2B5EF4-FFF2-40B4-BE49-F238E27FC236}">
                  <a16:creationId xmlns:a16="http://schemas.microsoft.com/office/drawing/2014/main" id="{0A023BC3-AD46-4627-9092-1BB3BFD86FA1}"/>
                </a:ext>
              </a:extLst>
            </p:cNvPr>
            <p:cNvPicPr>
              <a:picLocks noChangeAspect="1"/>
            </p:cNvPicPr>
            <p:nvPr/>
          </p:nvPicPr>
          <p:blipFill>
            <a:blip r:embed="rId3"/>
            <a:stretch>
              <a:fillRect/>
            </a:stretch>
          </p:blipFill>
          <p:spPr>
            <a:xfrm>
              <a:off x="1641651" y="2134800"/>
              <a:ext cx="52760" cy="90000"/>
            </a:xfrm>
            <a:prstGeom prst="rect">
              <a:avLst/>
            </a:prstGeom>
          </p:spPr>
        </p:pic>
      </p:grpSp>
      <p:grpSp>
        <p:nvGrpSpPr>
          <p:cNvPr id="16" name="Group 15">
            <a:extLst>
              <a:ext uri="{FF2B5EF4-FFF2-40B4-BE49-F238E27FC236}">
                <a16:creationId xmlns:a16="http://schemas.microsoft.com/office/drawing/2014/main" id="{28227D4C-0793-44E9-B6AF-F807F3E46031}"/>
              </a:ext>
            </a:extLst>
          </p:cNvPr>
          <p:cNvGrpSpPr/>
          <p:nvPr/>
        </p:nvGrpSpPr>
        <p:grpSpPr>
          <a:xfrm>
            <a:off x="5476714" y="2349017"/>
            <a:ext cx="2831809" cy="3111593"/>
            <a:chOff x="2800641" y="1086177"/>
            <a:chExt cx="2831809" cy="3111593"/>
          </a:xfrm>
        </p:grpSpPr>
        <p:pic>
          <p:nvPicPr>
            <p:cNvPr id="17" name="Picture 16">
              <a:extLst>
                <a:ext uri="{FF2B5EF4-FFF2-40B4-BE49-F238E27FC236}">
                  <a16:creationId xmlns:a16="http://schemas.microsoft.com/office/drawing/2014/main" id="{F25DA151-07D3-4F91-B18E-374B0E866CD3}"/>
                </a:ext>
              </a:extLst>
            </p:cNvPr>
            <p:cNvPicPr>
              <a:picLocks noChangeAspect="1"/>
            </p:cNvPicPr>
            <p:nvPr/>
          </p:nvPicPr>
          <p:blipFill rotWithShape="1">
            <a:blip r:embed="rId4"/>
            <a:srcRect l="7561" r="11303"/>
            <a:stretch/>
          </p:blipFill>
          <p:spPr>
            <a:xfrm>
              <a:off x="3065859" y="1305100"/>
              <a:ext cx="2566591" cy="2892670"/>
            </a:xfrm>
            <a:prstGeom prst="rect">
              <a:avLst/>
            </a:prstGeom>
          </p:spPr>
        </p:pic>
        <p:pic>
          <p:nvPicPr>
            <p:cNvPr id="18" name="Picture 17">
              <a:extLst>
                <a:ext uri="{FF2B5EF4-FFF2-40B4-BE49-F238E27FC236}">
                  <a16:creationId xmlns:a16="http://schemas.microsoft.com/office/drawing/2014/main" id="{4E38A727-DBD0-4F9E-B1BB-ED1A53154E9E}"/>
                </a:ext>
              </a:extLst>
            </p:cNvPr>
            <p:cNvPicPr>
              <a:picLocks noChangeAspect="1"/>
            </p:cNvPicPr>
            <p:nvPr/>
          </p:nvPicPr>
          <p:blipFill>
            <a:blip r:embed="rId3"/>
            <a:stretch>
              <a:fillRect/>
            </a:stretch>
          </p:blipFill>
          <p:spPr>
            <a:xfrm>
              <a:off x="4217893" y="2041200"/>
              <a:ext cx="52760" cy="90000"/>
            </a:xfrm>
            <a:prstGeom prst="rect">
              <a:avLst/>
            </a:prstGeom>
          </p:spPr>
        </p:pic>
        <p:sp>
          <p:nvSpPr>
            <p:cNvPr id="19" name="TextBox 18">
              <a:extLst>
                <a:ext uri="{FF2B5EF4-FFF2-40B4-BE49-F238E27FC236}">
                  <a16:creationId xmlns:a16="http://schemas.microsoft.com/office/drawing/2014/main" id="{ED3E1776-1850-4DDF-8B19-C15A42CD6CD8}"/>
                </a:ext>
              </a:extLst>
            </p:cNvPr>
            <p:cNvSpPr txBox="1"/>
            <p:nvPr/>
          </p:nvSpPr>
          <p:spPr>
            <a:xfrm>
              <a:off x="2800641" y="1086177"/>
              <a:ext cx="388620" cy="307777"/>
            </a:xfrm>
            <a:prstGeom prst="rect">
              <a:avLst/>
            </a:prstGeom>
            <a:noFill/>
          </p:spPr>
          <p:txBody>
            <a:bodyPr wrap="square" rtlCol="0">
              <a:spAutoFit/>
            </a:bodyPr>
            <a:lstStyle/>
            <a:p>
              <a:pPr algn="ctr"/>
              <a:r>
                <a:rPr lang="en-AU" sz="1400" dirty="0">
                  <a:latin typeface="Times New Roman" panose="02020603050405020304" pitchFamily="18" charset="0"/>
                  <a:cs typeface="Times New Roman" panose="02020603050405020304" pitchFamily="18" charset="0"/>
                </a:rPr>
                <a:t>C</a:t>
              </a:r>
            </a:p>
          </p:txBody>
        </p:sp>
      </p:grpSp>
      <p:grpSp>
        <p:nvGrpSpPr>
          <p:cNvPr id="9" name="Group 8">
            <a:extLst>
              <a:ext uri="{FF2B5EF4-FFF2-40B4-BE49-F238E27FC236}">
                <a16:creationId xmlns:a16="http://schemas.microsoft.com/office/drawing/2014/main" id="{C957DA9E-3D0E-465B-8A7E-21FCEE5BB161}"/>
              </a:ext>
            </a:extLst>
          </p:cNvPr>
          <p:cNvGrpSpPr/>
          <p:nvPr/>
        </p:nvGrpSpPr>
        <p:grpSpPr>
          <a:xfrm>
            <a:off x="3052514" y="2390205"/>
            <a:ext cx="2682816" cy="3196232"/>
            <a:chOff x="5727939" y="1117665"/>
            <a:chExt cx="2682816" cy="3196232"/>
          </a:xfrm>
        </p:grpSpPr>
        <p:pic>
          <p:nvPicPr>
            <p:cNvPr id="10" name="Picture 9">
              <a:extLst>
                <a:ext uri="{FF2B5EF4-FFF2-40B4-BE49-F238E27FC236}">
                  <a16:creationId xmlns:a16="http://schemas.microsoft.com/office/drawing/2014/main" id="{25C961FC-ADC1-4678-8903-B7568A3A9E41}"/>
                </a:ext>
              </a:extLst>
            </p:cNvPr>
            <p:cNvPicPr>
              <a:picLocks noChangeAspect="1"/>
            </p:cNvPicPr>
            <p:nvPr/>
          </p:nvPicPr>
          <p:blipFill rotWithShape="1">
            <a:blip r:embed="rId5"/>
            <a:srcRect l="5961" r="52689"/>
            <a:stretch/>
          </p:blipFill>
          <p:spPr>
            <a:xfrm>
              <a:off x="5727939" y="1117665"/>
              <a:ext cx="2682816" cy="3196232"/>
            </a:xfrm>
            <a:prstGeom prst="rect">
              <a:avLst/>
            </a:prstGeom>
          </p:spPr>
        </p:pic>
        <p:pic>
          <p:nvPicPr>
            <p:cNvPr id="11" name="Picture 10">
              <a:extLst>
                <a:ext uri="{FF2B5EF4-FFF2-40B4-BE49-F238E27FC236}">
                  <a16:creationId xmlns:a16="http://schemas.microsoft.com/office/drawing/2014/main" id="{5C01CD25-5BC1-4EB2-8666-A312E6A4E403}"/>
                </a:ext>
              </a:extLst>
            </p:cNvPr>
            <p:cNvPicPr>
              <a:picLocks noChangeAspect="1"/>
            </p:cNvPicPr>
            <p:nvPr/>
          </p:nvPicPr>
          <p:blipFill>
            <a:blip r:embed="rId3"/>
            <a:stretch>
              <a:fillRect/>
            </a:stretch>
          </p:blipFill>
          <p:spPr>
            <a:xfrm>
              <a:off x="6901044" y="2097750"/>
              <a:ext cx="52760" cy="90000"/>
            </a:xfrm>
            <a:prstGeom prst="rect">
              <a:avLst/>
            </a:prstGeom>
          </p:spPr>
        </p:pic>
      </p:grpSp>
      <p:grpSp>
        <p:nvGrpSpPr>
          <p:cNvPr id="21" name="Group 20">
            <a:extLst>
              <a:ext uri="{FF2B5EF4-FFF2-40B4-BE49-F238E27FC236}">
                <a16:creationId xmlns:a16="http://schemas.microsoft.com/office/drawing/2014/main" id="{700C5231-4D1B-4206-8C69-E5C3C66E665A}"/>
              </a:ext>
            </a:extLst>
          </p:cNvPr>
          <p:cNvGrpSpPr/>
          <p:nvPr/>
        </p:nvGrpSpPr>
        <p:grpSpPr>
          <a:xfrm>
            <a:off x="8556651" y="2349017"/>
            <a:ext cx="2972760" cy="3196232"/>
            <a:chOff x="8410755" y="1117665"/>
            <a:chExt cx="2972760" cy="3196232"/>
          </a:xfrm>
        </p:grpSpPr>
        <p:pic>
          <p:nvPicPr>
            <p:cNvPr id="22" name="Picture 21">
              <a:extLst>
                <a:ext uri="{FF2B5EF4-FFF2-40B4-BE49-F238E27FC236}">
                  <a16:creationId xmlns:a16="http://schemas.microsoft.com/office/drawing/2014/main" id="{40885145-8409-4CC7-829C-74D0066D56A5}"/>
                </a:ext>
              </a:extLst>
            </p:cNvPr>
            <p:cNvPicPr>
              <a:picLocks noChangeAspect="1"/>
            </p:cNvPicPr>
            <p:nvPr/>
          </p:nvPicPr>
          <p:blipFill rotWithShape="1">
            <a:blip r:embed="rId5"/>
            <a:srcRect l="54181"/>
            <a:stretch/>
          </p:blipFill>
          <p:spPr>
            <a:xfrm>
              <a:off x="8410755" y="1117665"/>
              <a:ext cx="2972760" cy="3196232"/>
            </a:xfrm>
            <a:prstGeom prst="rect">
              <a:avLst/>
            </a:prstGeom>
          </p:spPr>
        </p:pic>
        <p:pic>
          <p:nvPicPr>
            <p:cNvPr id="23" name="Picture 22">
              <a:extLst>
                <a:ext uri="{FF2B5EF4-FFF2-40B4-BE49-F238E27FC236}">
                  <a16:creationId xmlns:a16="http://schemas.microsoft.com/office/drawing/2014/main" id="{59166C49-CD54-498D-9518-DD90AB8B671F}"/>
                </a:ext>
              </a:extLst>
            </p:cNvPr>
            <p:cNvPicPr>
              <a:picLocks noChangeAspect="1"/>
            </p:cNvPicPr>
            <p:nvPr/>
          </p:nvPicPr>
          <p:blipFill>
            <a:blip r:embed="rId3"/>
            <a:stretch>
              <a:fillRect/>
            </a:stretch>
          </p:blipFill>
          <p:spPr>
            <a:xfrm>
              <a:off x="9568044" y="1872000"/>
              <a:ext cx="52760" cy="90000"/>
            </a:xfrm>
            <a:prstGeom prst="rect">
              <a:avLst/>
            </a:prstGeom>
          </p:spPr>
        </p:pic>
      </p:grpSp>
    </p:spTree>
    <p:extLst>
      <p:ext uri="{BB962C8B-B14F-4D97-AF65-F5344CB8AC3E}">
        <p14:creationId xmlns:p14="http://schemas.microsoft.com/office/powerpoint/2010/main" val="239363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2000" fill="hold"/>
                                        <p:tgtEl>
                                          <p:spTgt spid="12"/>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6" presetClass="emph" presetSubtype="0" fill="hold" nodeType="withEffect">
                                  <p:stCondLst>
                                    <p:cond delay="0"/>
                                  </p:stCondLst>
                                  <p:childTnLst>
                                    <p:animScale>
                                      <p:cBhvr>
                                        <p:cTn id="14" dur="2000" fill="hold"/>
                                        <p:tgtEl>
                                          <p:spTgt spid="9"/>
                                        </p:tgtEl>
                                      </p:cBhvr>
                                      <p:by x="50000" y="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1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Static optimization</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81</a:t>
            </a:fld>
            <a:endParaRPr lang="de-AT" dirty="0"/>
          </a:p>
        </p:txBody>
      </p:sp>
      <p:sp>
        <p:nvSpPr>
          <p:cNvPr id="20" name="Rectangle 53">
            <a:extLst>
              <a:ext uri="{FF2B5EF4-FFF2-40B4-BE49-F238E27FC236}">
                <a16:creationId xmlns:a16="http://schemas.microsoft.com/office/drawing/2014/main" id="{23BA65B3-C830-425B-86F2-32BB2536F074}"/>
              </a:ext>
            </a:extLst>
          </p:cNvPr>
          <p:cNvSpPr txBox="1">
            <a:spLocks noChangeArrowheads="1"/>
          </p:cNvSpPr>
          <p:nvPr/>
        </p:nvSpPr>
        <p:spPr>
          <a:xfrm>
            <a:off x="309581" y="2219417"/>
            <a:ext cx="7872288" cy="31781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Verdana" charset="0"/>
                <a:ea typeface="ＭＳ Ｐゴシック" charset="0"/>
                <a:cs typeface="ＭＳ Ｐゴシック" charset="0"/>
              </a:rPr>
              <a:t>Determines the </a:t>
            </a:r>
            <a:r>
              <a:rPr lang="ja-JP" altLang="en-US" sz="2400" dirty="0">
                <a:latin typeface="Verdana" charset="0"/>
                <a:ea typeface="ＭＳ Ｐゴシック" charset="0"/>
                <a:cs typeface="ＭＳ Ｐゴシック" charset="0"/>
              </a:rPr>
              <a:t>“</a:t>
            </a:r>
            <a:r>
              <a:rPr lang="en-US" sz="2400" dirty="0">
                <a:latin typeface="Verdana" charset="0"/>
                <a:ea typeface="ＭＳ Ｐゴシック" charset="0"/>
                <a:cs typeface="ＭＳ Ｐゴシック" charset="0"/>
              </a:rPr>
              <a:t>best</a:t>
            </a:r>
            <a:r>
              <a:rPr lang="ja-JP" altLang="en-US" sz="2400" dirty="0">
                <a:latin typeface="Verdana" charset="0"/>
                <a:ea typeface="ＭＳ Ｐゴシック" charset="0"/>
                <a:cs typeface="ＭＳ Ｐゴシック" charset="0"/>
              </a:rPr>
              <a:t>”</a:t>
            </a:r>
            <a:r>
              <a:rPr lang="en-US" sz="2400" dirty="0">
                <a:latin typeface="Verdana" charset="0"/>
                <a:ea typeface="ＭＳ Ｐゴシック" charset="0"/>
                <a:cs typeface="ＭＳ Ｐゴシック" charset="0"/>
              </a:rPr>
              <a:t> set of muscle forces that </a:t>
            </a:r>
          </a:p>
          <a:p>
            <a:pPr marL="361950" lvl="1" indent="-180975">
              <a:lnSpc>
                <a:spcPct val="150000"/>
              </a:lnSpc>
              <a:tabLst>
                <a:tab pos="361950" algn="l"/>
              </a:tabLst>
            </a:pPr>
            <a:r>
              <a:rPr lang="en-US" sz="2000" dirty="0">
                <a:latin typeface="Verdana" charset="0"/>
                <a:ea typeface="ＭＳ Ｐゴシック" charset="0"/>
              </a:rPr>
              <a:t>Produce net joint moments at a discrete time</a:t>
            </a:r>
          </a:p>
          <a:p>
            <a:pPr marL="361950" lvl="1" indent="-180975">
              <a:lnSpc>
                <a:spcPct val="150000"/>
              </a:lnSpc>
              <a:tabLst>
                <a:tab pos="361950" algn="l"/>
              </a:tabLst>
            </a:pPr>
            <a:r>
              <a:rPr lang="en-US" sz="2000" dirty="0">
                <a:latin typeface="Verdana" charset="0"/>
                <a:ea typeface="ＭＳ Ｐゴシック" charset="0"/>
              </a:rPr>
              <a:t>Do not violate muscle force limits </a:t>
            </a:r>
          </a:p>
          <a:p>
            <a:pPr marL="361950" lvl="1" indent="-180975">
              <a:lnSpc>
                <a:spcPct val="150000"/>
              </a:lnSpc>
              <a:tabLst>
                <a:tab pos="361950" algn="l"/>
              </a:tabLst>
            </a:pPr>
            <a:r>
              <a:rPr lang="en-US" sz="2000" dirty="0">
                <a:latin typeface="Verdana" charset="0"/>
                <a:ea typeface="ＭＳ Ｐゴシック" charset="0"/>
              </a:rPr>
              <a:t>Optimize a performance criterion</a:t>
            </a:r>
          </a:p>
        </p:txBody>
      </p:sp>
      <p:grpSp>
        <p:nvGrpSpPr>
          <p:cNvPr id="24" name="Group 2">
            <a:extLst>
              <a:ext uri="{FF2B5EF4-FFF2-40B4-BE49-F238E27FC236}">
                <a16:creationId xmlns:a16="http://schemas.microsoft.com/office/drawing/2014/main" id="{19CA41A8-794E-4C05-878F-7143A9B935B4}"/>
              </a:ext>
            </a:extLst>
          </p:cNvPr>
          <p:cNvGrpSpPr>
            <a:grpSpLocks/>
          </p:cNvGrpSpPr>
          <p:nvPr/>
        </p:nvGrpSpPr>
        <p:grpSpPr bwMode="auto">
          <a:xfrm>
            <a:off x="8071400" y="-2560567"/>
            <a:ext cx="4458607" cy="9067728"/>
            <a:chOff x="3716" y="-15"/>
            <a:chExt cx="2044" cy="4157"/>
          </a:xfrm>
        </p:grpSpPr>
        <p:grpSp>
          <p:nvGrpSpPr>
            <p:cNvPr id="25" name="Group 3">
              <a:extLst>
                <a:ext uri="{FF2B5EF4-FFF2-40B4-BE49-F238E27FC236}">
                  <a16:creationId xmlns:a16="http://schemas.microsoft.com/office/drawing/2014/main" id="{7AAE6255-3E6C-4F86-9AD3-8B6113A8B52D}"/>
                </a:ext>
              </a:extLst>
            </p:cNvPr>
            <p:cNvGrpSpPr>
              <a:grpSpLocks/>
            </p:cNvGrpSpPr>
            <p:nvPr/>
          </p:nvGrpSpPr>
          <p:grpSpPr bwMode="auto">
            <a:xfrm>
              <a:off x="3996" y="-15"/>
              <a:ext cx="1547" cy="4157"/>
              <a:chOff x="3996" y="-15"/>
              <a:chExt cx="1547" cy="4157"/>
            </a:xfrm>
          </p:grpSpPr>
          <p:pic>
            <p:nvPicPr>
              <p:cNvPr id="63" name="Picture 4" descr="pelvis_skin">
                <a:extLst>
                  <a:ext uri="{FF2B5EF4-FFF2-40B4-BE49-F238E27FC236}">
                    <a16:creationId xmlns:a16="http://schemas.microsoft.com/office/drawing/2014/main" id="{28CE2A83-2A6A-4B2C-A3AB-1BBF26D48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 descr="thigh_skin">
                <a:extLst>
                  <a:ext uri="{FF2B5EF4-FFF2-40B4-BE49-F238E27FC236}">
                    <a16:creationId xmlns:a16="http://schemas.microsoft.com/office/drawing/2014/main" id="{4D45B27B-ABAC-44EF-A9EF-B7232B973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 descr="shank_skin">
                <a:extLst>
                  <a:ext uri="{FF2B5EF4-FFF2-40B4-BE49-F238E27FC236}">
                    <a16:creationId xmlns:a16="http://schemas.microsoft.com/office/drawing/2014/main" id="{273A51D3-62E0-40EC-92DF-AF8427614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7" descr="foot_skin">
                <a:extLst>
                  <a:ext uri="{FF2B5EF4-FFF2-40B4-BE49-F238E27FC236}">
                    <a16:creationId xmlns:a16="http://schemas.microsoft.com/office/drawing/2014/main" id="{4BAB5463-FF0F-43C3-AFE7-93C62DF83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8" descr="foot_bones">
                <a:extLst>
                  <a:ext uri="{FF2B5EF4-FFF2-40B4-BE49-F238E27FC236}">
                    <a16:creationId xmlns:a16="http://schemas.microsoft.com/office/drawing/2014/main" id="{F0CE5328-3917-479D-BF91-B24AB94C49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9" descr="shank_bones">
                <a:extLst>
                  <a:ext uri="{FF2B5EF4-FFF2-40B4-BE49-F238E27FC236}">
                    <a16:creationId xmlns:a16="http://schemas.microsoft.com/office/drawing/2014/main" id="{9594EBE5-F21D-4BCB-997F-21F6440BDA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0" descr="thigh_bones">
                <a:extLst>
                  <a:ext uri="{FF2B5EF4-FFF2-40B4-BE49-F238E27FC236}">
                    <a16:creationId xmlns:a16="http://schemas.microsoft.com/office/drawing/2014/main" id="{12B112F4-98B7-474D-A9CF-C4FB49A0F2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1" descr="patella">
                <a:extLst>
                  <a:ext uri="{FF2B5EF4-FFF2-40B4-BE49-F238E27FC236}">
                    <a16:creationId xmlns:a16="http://schemas.microsoft.com/office/drawing/2014/main" id="{A56D88A4-02EE-4335-A765-67C1C3A0C5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600000">
                <a:off x="3996" y="2235"/>
                <a:ext cx="19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2" descr="pelvis_bones">
                <a:extLst>
                  <a:ext uri="{FF2B5EF4-FFF2-40B4-BE49-F238E27FC236}">
                    <a16:creationId xmlns:a16="http://schemas.microsoft.com/office/drawing/2014/main" id="{6FE7EA11-0CF7-4C9F-A24A-D0EDC8FDD0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3">
              <a:extLst>
                <a:ext uri="{FF2B5EF4-FFF2-40B4-BE49-F238E27FC236}">
                  <a16:creationId xmlns:a16="http://schemas.microsoft.com/office/drawing/2014/main" id="{F9D86EE9-B0AB-404B-B974-E95D4EAE6F08}"/>
                </a:ext>
              </a:extLst>
            </p:cNvPr>
            <p:cNvGrpSpPr>
              <a:grpSpLocks/>
            </p:cNvGrpSpPr>
            <p:nvPr/>
          </p:nvGrpSpPr>
          <p:grpSpPr bwMode="auto">
            <a:xfrm>
              <a:off x="3829" y="4"/>
              <a:ext cx="1777" cy="2290"/>
              <a:chOff x="3829" y="4"/>
              <a:chExt cx="1777" cy="2290"/>
            </a:xfrm>
          </p:grpSpPr>
          <p:sp>
            <p:nvSpPr>
              <p:cNvPr id="61" name="Rectangle 14">
                <a:extLst>
                  <a:ext uri="{FF2B5EF4-FFF2-40B4-BE49-F238E27FC236}">
                    <a16:creationId xmlns:a16="http://schemas.microsoft.com/office/drawing/2014/main" id="{D5CA2984-6515-48D1-AF4F-3324986837BE}"/>
                  </a:ext>
                </a:extLst>
              </p:cNvPr>
              <p:cNvSpPr>
                <a:spLocks noChangeAspect="1" noChangeArrowheads="1"/>
              </p:cNvSpPr>
              <p:nvPr/>
            </p:nvSpPr>
            <p:spPr bwMode="gray">
              <a:xfrm>
                <a:off x="3829" y="1627"/>
                <a:ext cx="1777" cy="667"/>
              </a:xfrm>
              <a:prstGeom prst="rect">
                <a:avLst/>
              </a:prstGeom>
              <a:gradFill rotWithShape="1">
                <a:gsLst>
                  <a:gs pos="0">
                    <a:schemeClr val="bg1"/>
                  </a:gs>
                  <a:gs pos="100000">
                    <a:schemeClr val="tx1">
                      <a:alpha val="0"/>
                    </a:schemeClr>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62" name="Rectangle 15">
                <a:extLst>
                  <a:ext uri="{FF2B5EF4-FFF2-40B4-BE49-F238E27FC236}">
                    <a16:creationId xmlns:a16="http://schemas.microsoft.com/office/drawing/2014/main" id="{ADE83CFA-1E99-449F-A08D-D33A6C9057F8}"/>
                  </a:ext>
                </a:extLst>
              </p:cNvPr>
              <p:cNvSpPr>
                <a:spLocks noChangeAspect="1" noChangeArrowheads="1"/>
              </p:cNvSpPr>
              <p:nvPr/>
            </p:nvSpPr>
            <p:spPr bwMode="gray">
              <a:xfrm>
                <a:off x="3829" y="4"/>
                <a:ext cx="1777" cy="1633"/>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pSp>
        <p:grpSp>
          <p:nvGrpSpPr>
            <p:cNvPr id="28" name="Group 18">
              <a:extLst>
                <a:ext uri="{FF2B5EF4-FFF2-40B4-BE49-F238E27FC236}">
                  <a16:creationId xmlns:a16="http://schemas.microsoft.com/office/drawing/2014/main" id="{69C90BED-CEDE-4587-9620-7487DDFE7192}"/>
                </a:ext>
              </a:extLst>
            </p:cNvPr>
            <p:cNvGrpSpPr>
              <a:grpSpLocks/>
            </p:cNvGrpSpPr>
            <p:nvPr/>
          </p:nvGrpSpPr>
          <p:grpSpPr bwMode="auto">
            <a:xfrm>
              <a:off x="4744" y="3508"/>
              <a:ext cx="438" cy="225"/>
              <a:chOff x="4759" y="3553"/>
              <a:chExt cx="438" cy="225"/>
            </a:xfrm>
          </p:grpSpPr>
          <p:sp>
            <p:nvSpPr>
              <p:cNvPr id="59" name="Arc 19">
                <a:extLst>
                  <a:ext uri="{FF2B5EF4-FFF2-40B4-BE49-F238E27FC236}">
                    <a16:creationId xmlns:a16="http://schemas.microsoft.com/office/drawing/2014/main" id="{2AEA2DF5-7A41-4AF4-952A-F50E8B5D6237}"/>
                  </a:ext>
                </a:extLst>
              </p:cNvPr>
              <p:cNvSpPr>
                <a:spLocks noChangeAspect="1"/>
              </p:cNvSpPr>
              <p:nvPr/>
            </p:nvSpPr>
            <p:spPr bwMode="auto">
              <a:xfrm rot="3890190">
                <a:off x="4884" y="3466"/>
                <a:ext cx="225" cy="400"/>
              </a:xfrm>
              <a:custGeom>
                <a:avLst/>
                <a:gdLst>
                  <a:gd name="T0" fmla="*/ 0 w 22497"/>
                  <a:gd name="T1" fmla="*/ 0 h 40229"/>
                  <a:gd name="T2" fmla="*/ 0 w 22497"/>
                  <a:gd name="T3" fmla="*/ 0 h 40229"/>
                  <a:gd name="T4" fmla="*/ 0 w 22497"/>
                  <a:gd name="T5" fmla="*/ 0 h 40229"/>
                  <a:gd name="T6" fmla="*/ 0 60000 65536"/>
                  <a:gd name="T7" fmla="*/ 0 60000 65536"/>
                  <a:gd name="T8" fmla="*/ 0 60000 65536"/>
                  <a:gd name="T9" fmla="*/ 0 w 22497"/>
                  <a:gd name="T10" fmla="*/ 0 h 40229"/>
                  <a:gd name="T11" fmla="*/ 22497 w 22497"/>
                  <a:gd name="T12" fmla="*/ 40229 h 40229"/>
                </a:gdLst>
                <a:ahLst/>
                <a:cxnLst>
                  <a:cxn ang="T6">
                    <a:pos x="T0" y="T1"/>
                  </a:cxn>
                  <a:cxn ang="T7">
                    <a:pos x="T2" y="T3"/>
                  </a:cxn>
                  <a:cxn ang="T8">
                    <a:pos x="T4" y="T5"/>
                  </a:cxn>
                </a:cxnLst>
                <a:rect l="T9" t="T10" r="T11" b="T12"/>
                <a:pathLst>
                  <a:path w="22497" h="40229" fill="none" extrusionOk="0">
                    <a:moveTo>
                      <a:pt x="10667" y="40228"/>
                    </a:moveTo>
                    <a:cubicBezTo>
                      <a:pt x="4059" y="36350"/>
                      <a:pt x="0" y="29262"/>
                      <a:pt x="0" y="21600"/>
                    </a:cubicBezTo>
                    <a:cubicBezTo>
                      <a:pt x="0" y="9670"/>
                      <a:pt x="9670" y="0"/>
                      <a:pt x="21600" y="0"/>
                    </a:cubicBezTo>
                    <a:cubicBezTo>
                      <a:pt x="21899" y="-1"/>
                      <a:pt x="22198" y="6"/>
                      <a:pt x="22497" y="18"/>
                    </a:cubicBezTo>
                  </a:path>
                  <a:path w="22497" h="40229" stroke="0" extrusionOk="0">
                    <a:moveTo>
                      <a:pt x="10667" y="40228"/>
                    </a:moveTo>
                    <a:cubicBezTo>
                      <a:pt x="4059" y="36350"/>
                      <a:pt x="0" y="29262"/>
                      <a:pt x="0" y="21600"/>
                    </a:cubicBezTo>
                    <a:cubicBezTo>
                      <a:pt x="0" y="9670"/>
                      <a:pt x="9670" y="0"/>
                      <a:pt x="21600" y="0"/>
                    </a:cubicBezTo>
                    <a:cubicBezTo>
                      <a:pt x="21899" y="-1"/>
                      <a:pt x="22198" y="6"/>
                      <a:pt x="22497" y="18"/>
                    </a:cubicBezTo>
                    <a:lnTo>
                      <a:pt x="21600" y="21600"/>
                    </a:lnTo>
                    <a:close/>
                  </a:path>
                </a:pathLst>
              </a:custGeom>
              <a:noFill/>
              <a:ln w="58801">
                <a:solidFill>
                  <a:srgbClr val="0ECA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60" name="Freeform 20">
                <a:extLst>
                  <a:ext uri="{FF2B5EF4-FFF2-40B4-BE49-F238E27FC236}">
                    <a16:creationId xmlns:a16="http://schemas.microsoft.com/office/drawing/2014/main" id="{08D4F39F-B1A8-4E5E-B081-FAA83F557489}"/>
                  </a:ext>
                </a:extLst>
              </p:cNvPr>
              <p:cNvSpPr>
                <a:spLocks noChangeAspect="1"/>
              </p:cNvSpPr>
              <p:nvPr/>
            </p:nvSpPr>
            <p:spPr bwMode="auto">
              <a:xfrm rot="5390189">
                <a:off x="4781" y="3657"/>
                <a:ext cx="92" cy="135"/>
              </a:xfrm>
              <a:custGeom>
                <a:avLst/>
                <a:gdLst>
                  <a:gd name="T0" fmla="*/ 18 w 152"/>
                  <a:gd name="T1" fmla="*/ 0 h 222"/>
                  <a:gd name="T2" fmla="*/ 34 w 152"/>
                  <a:gd name="T3" fmla="*/ 34 h 222"/>
                  <a:gd name="T4" fmla="*/ 0 w 152"/>
                  <a:gd name="T5" fmla="*/ 50 h 222"/>
                  <a:gd name="T6" fmla="*/ 0 60000 65536"/>
                  <a:gd name="T7" fmla="*/ 0 60000 65536"/>
                  <a:gd name="T8" fmla="*/ 0 60000 65536"/>
                  <a:gd name="T9" fmla="*/ 0 w 152"/>
                  <a:gd name="T10" fmla="*/ 0 h 222"/>
                  <a:gd name="T11" fmla="*/ 152 w 152"/>
                  <a:gd name="T12" fmla="*/ 222 h 222"/>
                </a:gdLst>
                <a:ahLst/>
                <a:cxnLst>
                  <a:cxn ang="T6">
                    <a:pos x="T0" y="T1"/>
                  </a:cxn>
                  <a:cxn ang="T7">
                    <a:pos x="T2" y="T3"/>
                  </a:cxn>
                  <a:cxn ang="T8">
                    <a:pos x="T4" y="T5"/>
                  </a:cxn>
                </a:cxnLst>
                <a:rect l="T9" t="T10" r="T11" b="T12"/>
                <a:pathLst>
                  <a:path w="152" h="222">
                    <a:moveTo>
                      <a:pt x="81" y="0"/>
                    </a:moveTo>
                    <a:lnTo>
                      <a:pt x="152" y="151"/>
                    </a:lnTo>
                    <a:lnTo>
                      <a:pt x="0" y="222"/>
                    </a:lnTo>
                  </a:path>
                </a:pathLst>
              </a:custGeom>
              <a:noFill/>
              <a:ln w="60325" cap="rnd">
                <a:solidFill>
                  <a:srgbClr val="0ECA24"/>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pSp>
        <p:sp>
          <p:nvSpPr>
            <p:cNvPr id="29" name="Oval 21">
              <a:extLst>
                <a:ext uri="{FF2B5EF4-FFF2-40B4-BE49-F238E27FC236}">
                  <a16:creationId xmlns:a16="http://schemas.microsoft.com/office/drawing/2014/main" id="{3EBF417F-279B-4E0F-A53A-CB7FE5446EAA}"/>
                </a:ext>
              </a:extLst>
            </p:cNvPr>
            <p:cNvSpPr>
              <a:spLocks noChangeArrowheads="1"/>
            </p:cNvSpPr>
            <p:nvPr/>
          </p:nvSpPr>
          <p:spPr bwMode="auto">
            <a:xfrm>
              <a:off x="4461" y="263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0" name="Line 22">
              <a:extLst>
                <a:ext uri="{FF2B5EF4-FFF2-40B4-BE49-F238E27FC236}">
                  <a16:creationId xmlns:a16="http://schemas.microsoft.com/office/drawing/2014/main" id="{2A8BC23E-B12E-4FBE-9E5F-E854736C88BE}"/>
                </a:ext>
              </a:extLst>
            </p:cNvPr>
            <p:cNvSpPr>
              <a:spLocks noChangeShapeType="1"/>
            </p:cNvSpPr>
            <p:nvPr/>
          </p:nvSpPr>
          <p:spPr bwMode="auto">
            <a:xfrm rot="-1680000">
              <a:off x="4801" y="2574"/>
              <a:ext cx="0" cy="13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1" name="Oval 23">
              <a:extLst>
                <a:ext uri="{FF2B5EF4-FFF2-40B4-BE49-F238E27FC236}">
                  <a16:creationId xmlns:a16="http://schemas.microsoft.com/office/drawing/2014/main" id="{77D3245B-A4F5-4726-A486-82B8AE53C0A6}"/>
                </a:ext>
              </a:extLst>
            </p:cNvPr>
            <p:cNvSpPr>
              <a:spLocks noChangeArrowheads="1"/>
            </p:cNvSpPr>
            <p:nvPr/>
          </p:nvSpPr>
          <p:spPr bwMode="auto">
            <a:xfrm>
              <a:off x="5097" y="3835"/>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2" name="Oval 24">
              <a:extLst>
                <a:ext uri="{FF2B5EF4-FFF2-40B4-BE49-F238E27FC236}">
                  <a16:creationId xmlns:a16="http://schemas.microsoft.com/office/drawing/2014/main" id="{76507DA8-F2A8-416A-B91C-1319F75A0DA7}"/>
                </a:ext>
              </a:extLst>
            </p:cNvPr>
            <p:cNvSpPr>
              <a:spLocks noChangeAspect="1" noChangeArrowheads="1"/>
            </p:cNvSpPr>
            <p:nvPr/>
          </p:nvSpPr>
          <p:spPr bwMode="auto">
            <a:xfrm rot="-1680000">
              <a:off x="4701" y="3018"/>
              <a:ext cx="155" cy="408"/>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3" name="Oval 25">
              <a:extLst>
                <a:ext uri="{FF2B5EF4-FFF2-40B4-BE49-F238E27FC236}">
                  <a16:creationId xmlns:a16="http://schemas.microsoft.com/office/drawing/2014/main" id="{0A72C8E9-EDE5-4E7A-B979-A6494751F2BE}"/>
                </a:ext>
              </a:extLst>
            </p:cNvPr>
            <p:cNvSpPr>
              <a:spLocks noChangeArrowheads="1"/>
            </p:cNvSpPr>
            <p:nvPr/>
          </p:nvSpPr>
          <p:spPr bwMode="auto">
            <a:xfrm>
              <a:off x="5205" y="388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4" name="Oval 26">
              <a:extLst>
                <a:ext uri="{FF2B5EF4-FFF2-40B4-BE49-F238E27FC236}">
                  <a16:creationId xmlns:a16="http://schemas.microsoft.com/office/drawing/2014/main" id="{337FA5FB-B1CE-46DD-8D93-F045F9D8A241}"/>
                </a:ext>
              </a:extLst>
            </p:cNvPr>
            <p:cNvSpPr>
              <a:spLocks noChangeArrowheads="1"/>
            </p:cNvSpPr>
            <p:nvPr/>
          </p:nvSpPr>
          <p:spPr bwMode="auto">
            <a:xfrm>
              <a:off x="4400" y="250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5" name="Oval 27">
              <a:extLst>
                <a:ext uri="{FF2B5EF4-FFF2-40B4-BE49-F238E27FC236}">
                  <a16:creationId xmlns:a16="http://schemas.microsoft.com/office/drawing/2014/main" id="{2E1C49CF-0B49-49CF-A023-13786A2B36C9}"/>
                </a:ext>
              </a:extLst>
            </p:cNvPr>
            <p:cNvSpPr>
              <a:spLocks noChangeArrowheads="1"/>
            </p:cNvSpPr>
            <p:nvPr/>
          </p:nvSpPr>
          <p:spPr bwMode="auto">
            <a:xfrm>
              <a:off x="4321" y="214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6" name="Text Box 28">
              <a:extLst>
                <a:ext uri="{FF2B5EF4-FFF2-40B4-BE49-F238E27FC236}">
                  <a16:creationId xmlns:a16="http://schemas.microsoft.com/office/drawing/2014/main" id="{FBAE7ECE-0D76-40B8-9336-ED0D0442927D}"/>
                </a:ext>
              </a:extLst>
            </p:cNvPr>
            <p:cNvSpPr txBox="1">
              <a:spLocks noChangeArrowheads="1"/>
            </p:cNvSpPr>
            <p:nvPr/>
          </p:nvSpPr>
          <p:spPr bwMode="auto">
            <a:xfrm>
              <a:off x="4999" y="3096"/>
              <a:ext cx="76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spAutoFit/>
            </a:bodyPr>
            <a:lstStyle>
              <a:lvl1pPr marL="114300" indent="-1143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solidFill>
                    <a:srgbClr val="CA0D0D"/>
                  </a:solidFill>
                  <a:latin typeface="Verdana" charset="0"/>
                </a:rPr>
                <a:t>Tibialis posterior</a:t>
              </a:r>
              <a:endParaRPr lang="en-US" sz="1200" i="1">
                <a:solidFill>
                  <a:srgbClr val="CA0D0D"/>
                </a:solidFill>
              </a:endParaRPr>
            </a:p>
          </p:txBody>
        </p:sp>
        <p:sp>
          <p:nvSpPr>
            <p:cNvPr id="37" name="Text Box 29">
              <a:extLst>
                <a:ext uri="{FF2B5EF4-FFF2-40B4-BE49-F238E27FC236}">
                  <a16:creationId xmlns:a16="http://schemas.microsoft.com/office/drawing/2014/main" id="{9A85253C-D11D-49E8-AA98-4E27488F9C21}"/>
                </a:ext>
              </a:extLst>
            </p:cNvPr>
            <p:cNvSpPr txBox="1">
              <a:spLocks noChangeArrowheads="1"/>
            </p:cNvSpPr>
            <p:nvPr/>
          </p:nvSpPr>
          <p:spPr bwMode="auto">
            <a:xfrm>
              <a:off x="4852" y="2816"/>
              <a:ext cx="9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solidFill>
                    <a:srgbClr val="CA0D0D"/>
                  </a:solidFill>
                  <a:latin typeface="Verdana" charset="0"/>
                </a:rPr>
                <a:t>Soleus</a:t>
              </a:r>
              <a:endParaRPr lang="en-US" sz="1200" i="1">
                <a:solidFill>
                  <a:srgbClr val="CA0D0D"/>
                </a:solidFill>
              </a:endParaRPr>
            </a:p>
          </p:txBody>
        </p:sp>
        <p:sp>
          <p:nvSpPr>
            <p:cNvPr id="38" name="Text Box 30">
              <a:extLst>
                <a:ext uri="{FF2B5EF4-FFF2-40B4-BE49-F238E27FC236}">
                  <a16:creationId xmlns:a16="http://schemas.microsoft.com/office/drawing/2014/main" id="{5A309D47-629F-4EA5-9792-FF4F46B6A9AF}"/>
                </a:ext>
              </a:extLst>
            </p:cNvPr>
            <p:cNvSpPr txBox="1">
              <a:spLocks noChangeArrowheads="1"/>
            </p:cNvSpPr>
            <p:nvPr/>
          </p:nvSpPr>
          <p:spPr bwMode="auto">
            <a:xfrm>
              <a:off x="4770" y="2524"/>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dirty="0">
                  <a:solidFill>
                    <a:srgbClr val="CA0D0D"/>
                  </a:solidFill>
                  <a:latin typeface="Verdana" charset="0"/>
                </a:rPr>
                <a:t>Gastrocnemius</a:t>
              </a:r>
              <a:endParaRPr lang="en-US" sz="1200" i="1" dirty="0">
                <a:solidFill>
                  <a:srgbClr val="CA0D0D"/>
                </a:solidFill>
              </a:endParaRPr>
            </a:p>
          </p:txBody>
        </p:sp>
        <p:sp>
          <p:nvSpPr>
            <p:cNvPr id="40" name="Text Box 32">
              <a:extLst>
                <a:ext uri="{FF2B5EF4-FFF2-40B4-BE49-F238E27FC236}">
                  <a16:creationId xmlns:a16="http://schemas.microsoft.com/office/drawing/2014/main" id="{EC0E1640-9AB6-47AF-93D8-9135CEE2D2F5}"/>
                </a:ext>
              </a:extLst>
            </p:cNvPr>
            <p:cNvSpPr txBox="1">
              <a:spLocks noChangeArrowheads="1"/>
            </p:cNvSpPr>
            <p:nvPr/>
          </p:nvSpPr>
          <p:spPr bwMode="auto">
            <a:xfrm>
              <a:off x="3846" y="3026"/>
              <a:ext cx="70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solidFill>
                    <a:srgbClr val="CA0D0D"/>
                  </a:solidFill>
                  <a:latin typeface="Verdana" charset="0"/>
                </a:rPr>
                <a:t>Extensor   </a:t>
              </a:r>
              <a:br>
                <a:rPr lang="en-US" sz="1200">
                  <a:solidFill>
                    <a:srgbClr val="CA0D0D"/>
                  </a:solidFill>
                  <a:latin typeface="Verdana" charset="0"/>
                </a:rPr>
              </a:br>
              <a:r>
                <a:rPr lang="en-US" sz="1200">
                  <a:solidFill>
                    <a:srgbClr val="CA0D0D"/>
                  </a:solidFill>
                  <a:latin typeface="Verdana" charset="0"/>
                </a:rPr>
                <a:t>digitorum</a:t>
              </a:r>
              <a:endParaRPr lang="en-US" sz="1200" i="1">
                <a:solidFill>
                  <a:srgbClr val="CA0D0D"/>
                </a:solidFill>
              </a:endParaRPr>
            </a:p>
          </p:txBody>
        </p:sp>
        <p:sp>
          <p:nvSpPr>
            <p:cNvPr id="41" name="Text Box 33">
              <a:extLst>
                <a:ext uri="{FF2B5EF4-FFF2-40B4-BE49-F238E27FC236}">
                  <a16:creationId xmlns:a16="http://schemas.microsoft.com/office/drawing/2014/main" id="{2BC18735-69A1-4C57-B063-B1D8B47D323D}"/>
                </a:ext>
              </a:extLst>
            </p:cNvPr>
            <p:cNvSpPr txBox="1">
              <a:spLocks noChangeArrowheads="1"/>
            </p:cNvSpPr>
            <p:nvPr/>
          </p:nvSpPr>
          <p:spPr bwMode="auto">
            <a:xfrm>
              <a:off x="3716" y="2681"/>
              <a:ext cx="58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solidFill>
                    <a:srgbClr val="CA0D0D"/>
                  </a:solidFill>
                  <a:latin typeface="Verdana" charset="0"/>
                </a:rPr>
                <a:t>Tibialis   </a:t>
              </a:r>
              <a:br>
                <a:rPr lang="en-US" sz="1200">
                  <a:solidFill>
                    <a:srgbClr val="CA0D0D"/>
                  </a:solidFill>
                  <a:latin typeface="Verdana" charset="0"/>
                </a:rPr>
              </a:br>
              <a:r>
                <a:rPr lang="en-US" sz="1200">
                  <a:solidFill>
                    <a:srgbClr val="CA0D0D"/>
                  </a:solidFill>
                  <a:latin typeface="Verdana" charset="0"/>
                </a:rPr>
                <a:t> anterior</a:t>
              </a:r>
              <a:endParaRPr lang="en-US" sz="1200" i="1">
                <a:solidFill>
                  <a:srgbClr val="CA0D0D"/>
                </a:solidFill>
              </a:endParaRPr>
            </a:p>
          </p:txBody>
        </p:sp>
        <p:sp>
          <p:nvSpPr>
            <p:cNvPr id="42" name="Oval 34">
              <a:extLst>
                <a:ext uri="{FF2B5EF4-FFF2-40B4-BE49-F238E27FC236}">
                  <a16:creationId xmlns:a16="http://schemas.microsoft.com/office/drawing/2014/main" id="{4CB47C43-CAD2-4772-A2DC-15F57F6525EB}"/>
                </a:ext>
              </a:extLst>
            </p:cNvPr>
            <p:cNvSpPr>
              <a:spLocks noChangeArrowheads="1"/>
            </p:cNvSpPr>
            <p:nvPr/>
          </p:nvSpPr>
          <p:spPr bwMode="auto">
            <a:xfrm>
              <a:off x="4400" y="257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3" name="Oval 35">
              <a:extLst>
                <a:ext uri="{FF2B5EF4-FFF2-40B4-BE49-F238E27FC236}">
                  <a16:creationId xmlns:a16="http://schemas.microsoft.com/office/drawing/2014/main" id="{62CAD2CA-C796-47F7-BE18-776E630ABCCE}"/>
                </a:ext>
              </a:extLst>
            </p:cNvPr>
            <p:cNvSpPr>
              <a:spLocks noChangeArrowheads="1"/>
            </p:cNvSpPr>
            <p:nvPr/>
          </p:nvSpPr>
          <p:spPr bwMode="auto">
            <a:xfrm>
              <a:off x="4904" y="3826"/>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4" name="Oval 36">
              <a:extLst>
                <a:ext uri="{FF2B5EF4-FFF2-40B4-BE49-F238E27FC236}">
                  <a16:creationId xmlns:a16="http://schemas.microsoft.com/office/drawing/2014/main" id="{D236AC5F-3F62-457D-AAFE-FDD23E66786D}"/>
                </a:ext>
              </a:extLst>
            </p:cNvPr>
            <p:cNvSpPr>
              <a:spLocks noChangeArrowheads="1"/>
            </p:cNvSpPr>
            <p:nvPr/>
          </p:nvSpPr>
          <p:spPr bwMode="auto">
            <a:xfrm>
              <a:off x="4361" y="25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5" name="Oval 37">
              <a:extLst>
                <a:ext uri="{FF2B5EF4-FFF2-40B4-BE49-F238E27FC236}">
                  <a16:creationId xmlns:a16="http://schemas.microsoft.com/office/drawing/2014/main" id="{2F499546-B153-4FF2-A23C-914D2F00FCC9}"/>
                </a:ext>
              </a:extLst>
            </p:cNvPr>
            <p:cNvSpPr>
              <a:spLocks noChangeArrowheads="1"/>
            </p:cNvSpPr>
            <p:nvPr/>
          </p:nvSpPr>
          <p:spPr bwMode="auto">
            <a:xfrm>
              <a:off x="4815" y="3854"/>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46" name="Object 39">
              <a:extLst>
                <a:ext uri="{FF2B5EF4-FFF2-40B4-BE49-F238E27FC236}">
                  <a16:creationId xmlns:a16="http://schemas.microsoft.com/office/drawing/2014/main" id="{AEBDAD17-E6F4-4CFA-AD19-72CBA04D2226}"/>
                </a:ext>
              </a:extLst>
            </p:cNvPr>
            <p:cNvGraphicFramePr>
              <a:graphicFrameLocks noChangeAspect="1"/>
            </p:cNvGraphicFramePr>
            <p:nvPr/>
          </p:nvGraphicFramePr>
          <p:xfrm>
            <a:off x="4749" y="3209"/>
            <a:ext cx="156" cy="168"/>
          </p:xfrm>
          <a:graphic>
            <a:graphicData uri="http://schemas.openxmlformats.org/presentationml/2006/ole">
              <mc:AlternateContent xmlns:mc="http://schemas.openxmlformats.org/markup-compatibility/2006">
                <mc:Choice xmlns:v="urn:schemas-microsoft-com:vml" Requires="v">
                  <p:oleObj spid="_x0000_s10282" name="Equation" r:id="rId13" imgW="164814" imgH="177492" progId="Equation.3">
                    <p:embed/>
                  </p:oleObj>
                </mc:Choice>
                <mc:Fallback>
                  <p:oleObj name="Equation" r:id="rId13" imgW="164814" imgH="177492" progId="Equation.3">
                    <p:embed/>
                    <p:pic>
                      <p:nvPicPr>
                        <p:cNvPr id="197" name="Object 39">
                          <a:extLst>
                            <a:ext uri="{FF2B5EF4-FFF2-40B4-BE49-F238E27FC236}">
                              <a16:creationId xmlns:a16="http://schemas.microsoft.com/office/drawing/2014/main" id="{3A4896CC-0660-4790-B8A1-309D6D3DE8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9" y="3209"/>
                          <a:ext cx="156"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47" name="Line 40">
              <a:extLst>
                <a:ext uri="{FF2B5EF4-FFF2-40B4-BE49-F238E27FC236}">
                  <a16:creationId xmlns:a16="http://schemas.microsoft.com/office/drawing/2014/main" id="{E86BC5C0-E48A-49BA-9D0F-8CC8BF0FAB47}"/>
                </a:ext>
              </a:extLst>
            </p:cNvPr>
            <p:cNvSpPr>
              <a:spLocks noChangeShapeType="1"/>
            </p:cNvSpPr>
            <p:nvPr/>
          </p:nvSpPr>
          <p:spPr bwMode="auto">
            <a:xfrm rot="-1800000">
              <a:off x="4822" y="2414"/>
              <a:ext cx="0" cy="16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8" name="Oval 41">
              <a:extLst>
                <a:ext uri="{FF2B5EF4-FFF2-40B4-BE49-F238E27FC236}">
                  <a16:creationId xmlns:a16="http://schemas.microsoft.com/office/drawing/2014/main" id="{5F357776-CECC-46E5-B7AE-D2C8201DAAE1}"/>
                </a:ext>
              </a:extLst>
            </p:cNvPr>
            <p:cNvSpPr>
              <a:spLocks noChangeAspect="1" noChangeArrowheads="1"/>
            </p:cNvSpPr>
            <p:nvPr/>
          </p:nvSpPr>
          <p:spPr bwMode="auto">
            <a:xfrm rot="-1800000">
              <a:off x="4567" y="2704"/>
              <a:ext cx="173" cy="457"/>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9" name="Line 42">
              <a:extLst>
                <a:ext uri="{FF2B5EF4-FFF2-40B4-BE49-F238E27FC236}">
                  <a16:creationId xmlns:a16="http://schemas.microsoft.com/office/drawing/2014/main" id="{B5B1960A-0C75-4398-ADEC-1A2DC7E57749}"/>
                </a:ext>
              </a:extLst>
            </p:cNvPr>
            <p:cNvSpPr>
              <a:spLocks noChangeShapeType="1"/>
            </p:cNvSpPr>
            <p:nvPr/>
          </p:nvSpPr>
          <p:spPr bwMode="auto">
            <a:xfrm rot="-1620000">
              <a:off x="4784" y="2055"/>
              <a:ext cx="0" cy="19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0" name="Oval 43">
              <a:extLst>
                <a:ext uri="{FF2B5EF4-FFF2-40B4-BE49-F238E27FC236}">
                  <a16:creationId xmlns:a16="http://schemas.microsoft.com/office/drawing/2014/main" id="{BAD96E55-8405-4E85-9D68-2D1D2F7278F4}"/>
                </a:ext>
              </a:extLst>
            </p:cNvPr>
            <p:cNvSpPr>
              <a:spLocks noChangeArrowheads="1"/>
            </p:cNvSpPr>
            <p:nvPr/>
          </p:nvSpPr>
          <p:spPr bwMode="auto">
            <a:xfrm rot="-1620000">
              <a:off x="4491" y="2390"/>
              <a:ext cx="190" cy="501"/>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1" name="Object 44">
              <a:extLst>
                <a:ext uri="{FF2B5EF4-FFF2-40B4-BE49-F238E27FC236}">
                  <a16:creationId xmlns:a16="http://schemas.microsoft.com/office/drawing/2014/main" id="{9A219684-406E-467E-BC0C-139A86F2EC45}"/>
                </a:ext>
              </a:extLst>
            </p:cNvPr>
            <p:cNvGraphicFramePr>
              <a:graphicFrameLocks noChangeAspect="1"/>
            </p:cNvGraphicFramePr>
            <p:nvPr/>
          </p:nvGraphicFramePr>
          <p:xfrm>
            <a:off x="4519" y="2562"/>
            <a:ext cx="132" cy="156"/>
          </p:xfrm>
          <a:graphic>
            <a:graphicData uri="http://schemas.openxmlformats.org/presentationml/2006/ole">
              <mc:AlternateContent xmlns:mc="http://schemas.openxmlformats.org/markup-compatibility/2006">
                <mc:Choice xmlns:v="urn:schemas-microsoft-com:vml" Requires="v">
                  <p:oleObj spid="_x0000_s10283" name="Equation" r:id="rId15" imgW="139579" imgH="164957" progId="Equation.3">
                    <p:embed/>
                  </p:oleObj>
                </mc:Choice>
                <mc:Fallback>
                  <p:oleObj name="Equation" r:id="rId15" imgW="139579" imgH="164957" progId="Equation.3">
                    <p:embed/>
                    <p:pic>
                      <p:nvPicPr>
                        <p:cNvPr id="202" name="Object 44">
                          <a:extLst>
                            <a:ext uri="{FF2B5EF4-FFF2-40B4-BE49-F238E27FC236}">
                              <a16:creationId xmlns:a16="http://schemas.microsoft.com/office/drawing/2014/main" id="{6785D8DD-06D7-4E63-9D3C-BCD55A4987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9" y="2562"/>
                          <a:ext cx="132" cy="1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52" name="Object 45">
              <a:extLst>
                <a:ext uri="{FF2B5EF4-FFF2-40B4-BE49-F238E27FC236}">
                  <a16:creationId xmlns:a16="http://schemas.microsoft.com/office/drawing/2014/main" id="{AF6ABCD2-5F4A-45D2-97DD-051F3EABF8D0}"/>
                </a:ext>
              </a:extLst>
            </p:cNvPr>
            <p:cNvGraphicFramePr>
              <a:graphicFrameLocks noChangeAspect="1"/>
            </p:cNvGraphicFramePr>
            <p:nvPr/>
          </p:nvGraphicFramePr>
          <p:xfrm>
            <a:off x="4619" y="2901"/>
            <a:ext cx="108" cy="132"/>
          </p:xfrm>
          <a:graphic>
            <a:graphicData uri="http://schemas.openxmlformats.org/presentationml/2006/ole">
              <mc:AlternateContent xmlns:mc="http://schemas.openxmlformats.org/markup-compatibility/2006">
                <mc:Choice xmlns:v="urn:schemas-microsoft-com:vml" Requires="v">
                  <p:oleObj spid="_x0000_s10284" name="Equation" r:id="rId17" imgW="114201" imgH="139579" progId="Equation.3">
                    <p:embed/>
                  </p:oleObj>
                </mc:Choice>
                <mc:Fallback>
                  <p:oleObj name="Equation" r:id="rId17" imgW="114201" imgH="139579" progId="Equation.3">
                    <p:embed/>
                    <p:pic>
                      <p:nvPicPr>
                        <p:cNvPr id="203" name="Object 45">
                          <a:extLst>
                            <a:ext uri="{FF2B5EF4-FFF2-40B4-BE49-F238E27FC236}">
                              <a16:creationId xmlns:a16="http://schemas.microsoft.com/office/drawing/2014/main" id="{531E4DA6-9184-4816-9801-E2148986BA5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19" y="2901"/>
                          <a:ext cx="108" cy="1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3" name="Line 46">
              <a:extLst>
                <a:ext uri="{FF2B5EF4-FFF2-40B4-BE49-F238E27FC236}">
                  <a16:creationId xmlns:a16="http://schemas.microsoft.com/office/drawing/2014/main" id="{03B5AAD1-017A-43EB-AA81-D087C7D6F279}"/>
                </a:ext>
              </a:extLst>
            </p:cNvPr>
            <p:cNvSpPr>
              <a:spLocks noChangeShapeType="1"/>
            </p:cNvSpPr>
            <p:nvPr/>
          </p:nvSpPr>
          <p:spPr bwMode="auto">
            <a:xfrm rot="-1320000">
              <a:off x="4674" y="2550"/>
              <a:ext cx="0" cy="13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4" name="Oval 47">
              <a:extLst>
                <a:ext uri="{FF2B5EF4-FFF2-40B4-BE49-F238E27FC236}">
                  <a16:creationId xmlns:a16="http://schemas.microsoft.com/office/drawing/2014/main" id="{3E7F4387-CE5C-47E9-A8A0-69B657D3B2D2}"/>
                </a:ext>
              </a:extLst>
            </p:cNvPr>
            <p:cNvSpPr>
              <a:spLocks noChangeAspect="1" noChangeArrowheads="1"/>
            </p:cNvSpPr>
            <p:nvPr/>
          </p:nvSpPr>
          <p:spPr bwMode="auto">
            <a:xfrm rot="-1320000">
              <a:off x="4596" y="3013"/>
              <a:ext cx="138" cy="363"/>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5" name="Object 48">
              <a:extLst>
                <a:ext uri="{FF2B5EF4-FFF2-40B4-BE49-F238E27FC236}">
                  <a16:creationId xmlns:a16="http://schemas.microsoft.com/office/drawing/2014/main" id="{700CC13D-58A7-463B-9128-4253F12C726B}"/>
                </a:ext>
              </a:extLst>
            </p:cNvPr>
            <p:cNvGraphicFramePr>
              <a:graphicFrameLocks noChangeAspect="1"/>
            </p:cNvGraphicFramePr>
            <p:nvPr/>
          </p:nvGraphicFramePr>
          <p:xfrm>
            <a:off x="4568" y="3105"/>
            <a:ext cx="192" cy="168"/>
          </p:xfrm>
          <a:graphic>
            <a:graphicData uri="http://schemas.openxmlformats.org/presentationml/2006/ole">
              <mc:AlternateContent xmlns:mc="http://schemas.openxmlformats.org/markup-compatibility/2006">
                <mc:Choice xmlns:v="urn:schemas-microsoft-com:vml" Requires="v">
                  <p:oleObj spid="_x0000_s10285" name="Equation" r:id="rId19" imgW="202936" imgH="177569" progId="Equation.3">
                    <p:embed/>
                  </p:oleObj>
                </mc:Choice>
                <mc:Fallback>
                  <p:oleObj name="Equation" r:id="rId19" imgW="202936" imgH="177569" progId="Equation.3">
                    <p:embed/>
                    <p:pic>
                      <p:nvPicPr>
                        <p:cNvPr id="206" name="Object 48">
                          <a:extLst>
                            <a:ext uri="{FF2B5EF4-FFF2-40B4-BE49-F238E27FC236}">
                              <a16:creationId xmlns:a16="http://schemas.microsoft.com/office/drawing/2014/main" id="{309B9532-CB7F-4C91-90F9-9B8826DF605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68" y="3105"/>
                          <a:ext cx="192"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6" name="Line 49">
              <a:extLst>
                <a:ext uri="{FF2B5EF4-FFF2-40B4-BE49-F238E27FC236}">
                  <a16:creationId xmlns:a16="http://schemas.microsoft.com/office/drawing/2014/main" id="{B1C27022-E763-40E0-8975-7499928000BF}"/>
                </a:ext>
              </a:extLst>
            </p:cNvPr>
            <p:cNvSpPr>
              <a:spLocks noChangeShapeType="1"/>
            </p:cNvSpPr>
            <p:nvPr/>
          </p:nvSpPr>
          <p:spPr bwMode="auto">
            <a:xfrm rot="-1140000">
              <a:off x="4606" y="2519"/>
              <a:ext cx="0" cy="1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7" name="Oval 50">
              <a:extLst>
                <a:ext uri="{FF2B5EF4-FFF2-40B4-BE49-F238E27FC236}">
                  <a16:creationId xmlns:a16="http://schemas.microsoft.com/office/drawing/2014/main" id="{E0707CF7-CAB6-4C47-AD79-CD94002197AD}"/>
                </a:ext>
              </a:extLst>
            </p:cNvPr>
            <p:cNvSpPr>
              <a:spLocks noChangeAspect="1" noChangeArrowheads="1"/>
            </p:cNvSpPr>
            <p:nvPr/>
          </p:nvSpPr>
          <p:spPr bwMode="auto">
            <a:xfrm rot="-1140000">
              <a:off x="4412" y="2675"/>
              <a:ext cx="155" cy="409"/>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8" name="Object 51">
              <a:extLst>
                <a:ext uri="{FF2B5EF4-FFF2-40B4-BE49-F238E27FC236}">
                  <a16:creationId xmlns:a16="http://schemas.microsoft.com/office/drawing/2014/main" id="{A560BF1C-E47F-44A5-8274-1E5D0F02188F}"/>
                </a:ext>
              </a:extLst>
            </p:cNvPr>
            <p:cNvGraphicFramePr>
              <a:graphicFrameLocks noChangeAspect="1"/>
            </p:cNvGraphicFramePr>
            <p:nvPr/>
          </p:nvGraphicFramePr>
          <p:xfrm>
            <a:off x="4411" y="2807"/>
            <a:ext cx="156" cy="144"/>
          </p:xfrm>
          <a:graphic>
            <a:graphicData uri="http://schemas.openxmlformats.org/presentationml/2006/ole">
              <mc:AlternateContent xmlns:mc="http://schemas.openxmlformats.org/markup-compatibility/2006">
                <mc:Choice xmlns:v="urn:schemas-microsoft-com:vml" Requires="v">
                  <p:oleObj spid="_x0000_s10286" name="Equation" r:id="rId21" imgW="164957" imgH="152268" progId="Equation.3">
                    <p:embed/>
                  </p:oleObj>
                </mc:Choice>
                <mc:Fallback>
                  <p:oleObj name="Equation" r:id="rId21" imgW="164957" imgH="152268" progId="Equation.3">
                    <p:embed/>
                    <p:pic>
                      <p:nvPicPr>
                        <p:cNvPr id="209" name="Object 51">
                          <a:extLst>
                            <a:ext uri="{FF2B5EF4-FFF2-40B4-BE49-F238E27FC236}">
                              <a16:creationId xmlns:a16="http://schemas.microsoft.com/office/drawing/2014/main" id="{0C5451D8-1169-4021-804E-2AE9C548AE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11" y="2807"/>
                          <a:ext cx="156" cy="14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3328248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rPr>
              <a:t>The Muscle Force Distribution Problem</a:t>
            </a:r>
            <a:endParaRPr lang="de-AT" sz="3200" dirty="0">
              <a:solidFill>
                <a:schemeClr val="tx1"/>
              </a:solidFill>
            </a:endParaRPr>
          </a:p>
        </p:txBody>
      </p:sp>
      <p:sp>
        <p:nvSpPr>
          <p:cNvPr id="4" name="Slide Number Placeholder 3"/>
          <p:cNvSpPr>
            <a:spLocks noGrp="1"/>
          </p:cNvSpPr>
          <p:nvPr>
            <p:ph type="sldNum" sz="quarter" idx="4"/>
          </p:nvPr>
        </p:nvSpPr>
        <p:spPr/>
        <p:txBody>
          <a:bodyPr/>
          <a:lstStyle/>
          <a:p>
            <a:fld id="{C35489C1-6B33-4937-9006-E5F93C9ADEC8}" type="slidenum">
              <a:rPr lang="de-AT" smtClean="0">
                <a:solidFill>
                  <a:schemeClr val="tx1"/>
                </a:solidFill>
              </a:rPr>
              <a:pPr/>
              <a:t>82</a:t>
            </a:fld>
            <a:endParaRPr lang="de-AT" dirty="0">
              <a:solidFill>
                <a:schemeClr val="tx1"/>
              </a:solidFill>
            </a:endParaRPr>
          </a:p>
        </p:txBody>
      </p:sp>
      <p:sp>
        <p:nvSpPr>
          <p:cNvPr id="72" name="Oval 2">
            <a:extLst>
              <a:ext uri="{FF2B5EF4-FFF2-40B4-BE49-F238E27FC236}">
                <a16:creationId xmlns:a16="http://schemas.microsoft.com/office/drawing/2014/main" id="{367DBBC3-BA69-491E-8F69-BC76223A2621}"/>
              </a:ext>
            </a:extLst>
          </p:cNvPr>
          <p:cNvSpPr>
            <a:spLocks noChangeArrowheads="1"/>
          </p:cNvSpPr>
          <p:nvPr/>
        </p:nvSpPr>
        <p:spPr bwMode="auto">
          <a:xfrm>
            <a:off x="2928939" y="2479675"/>
            <a:ext cx="274637" cy="274639"/>
          </a:xfrm>
          <a:prstGeom prst="ellipse">
            <a:avLst/>
          </a:prstGeom>
          <a:noFill/>
          <a:ln w="38100">
            <a:solidFill>
              <a:srgbClr val="CA0D0D"/>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Oval 3">
            <a:extLst>
              <a:ext uri="{FF2B5EF4-FFF2-40B4-BE49-F238E27FC236}">
                <a16:creationId xmlns:a16="http://schemas.microsoft.com/office/drawing/2014/main" id="{806102A4-35A3-4904-BFE5-BA66D361E36F}"/>
              </a:ext>
            </a:extLst>
          </p:cNvPr>
          <p:cNvSpPr>
            <a:spLocks noChangeArrowheads="1"/>
          </p:cNvSpPr>
          <p:nvPr/>
        </p:nvSpPr>
        <p:spPr bwMode="auto">
          <a:xfrm>
            <a:off x="4048126" y="2479675"/>
            <a:ext cx="274639" cy="274639"/>
          </a:xfrm>
          <a:prstGeom prst="ellipse">
            <a:avLst/>
          </a:prstGeom>
          <a:noFill/>
          <a:ln w="38100">
            <a:solidFill>
              <a:srgbClr val="CA0D0D"/>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Oval 4">
            <a:extLst>
              <a:ext uri="{FF2B5EF4-FFF2-40B4-BE49-F238E27FC236}">
                <a16:creationId xmlns:a16="http://schemas.microsoft.com/office/drawing/2014/main" id="{FA37CEE8-1A96-49B8-8BB7-D63B03831076}"/>
              </a:ext>
            </a:extLst>
          </p:cNvPr>
          <p:cNvSpPr>
            <a:spLocks noChangeArrowheads="1"/>
          </p:cNvSpPr>
          <p:nvPr/>
        </p:nvSpPr>
        <p:spPr bwMode="auto">
          <a:xfrm>
            <a:off x="3468688" y="2717800"/>
            <a:ext cx="365125" cy="365125"/>
          </a:xfrm>
          <a:prstGeom prst="ellipse">
            <a:avLst/>
          </a:prstGeom>
          <a:noFill/>
          <a:ln w="38100">
            <a:solidFill>
              <a:srgbClr val="CA0D0D"/>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Oval 5">
            <a:extLst>
              <a:ext uri="{FF2B5EF4-FFF2-40B4-BE49-F238E27FC236}">
                <a16:creationId xmlns:a16="http://schemas.microsoft.com/office/drawing/2014/main" id="{0F04F3E0-3DAF-4A2F-963A-E48A3305E501}"/>
              </a:ext>
            </a:extLst>
          </p:cNvPr>
          <p:cNvSpPr>
            <a:spLocks noChangeArrowheads="1"/>
          </p:cNvSpPr>
          <p:nvPr/>
        </p:nvSpPr>
        <p:spPr bwMode="auto">
          <a:xfrm>
            <a:off x="4521200" y="2717800"/>
            <a:ext cx="365125" cy="365125"/>
          </a:xfrm>
          <a:prstGeom prst="ellipse">
            <a:avLst/>
          </a:prstGeom>
          <a:noFill/>
          <a:ln w="38100">
            <a:solidFill>
              <a:srgbClr val="CA0D0D"/>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Rectangle 56">
            <a:extLst>
              <a:ext uri="{FF2B5EF4-FFF2-40B4-BE49-F238E27FC236}">
                <a16:creationId xmlns:a16="http://schemas.microsoft.com/office/drawing/2014/main" id="{276196FC-A42F-48B8-8FE5-264679B7EF8E}"/>
              </a:ext>
            </a:extLst>
          </p:cNvPr>
          <p:cNvSpPr>
            <a:spLocks noChangeArrowheads="1"/>
          </p:cNvSpPr>
          <p:nvPr/>
        </p:nvSpPr>
        <p:spPr bwMode="auto">
          <a:xfrm>
            <a:off x="2184400" y="4443414"/>
            <a:ext cx="5119688" cy="1023937"/>
          </a:xfrm>
          <a:prstGeom prst="rect">
            <a:avLst/>
          </a:prstGeom>
          <a:solidFill>
            <a:srgbClr val="DDDDDD"/>
          </a:solidFill>
          <a:ln>
            <a:noFill/>
          </a:ln>
          <a:effectLst/>
          <a:extLst>
            <a:ext uri="{91240B29-F687-4f45-9708-019B960494DF}">
              <a14:hiddenLine xmlns:a14="http://schemas.microsoft.com/office/drawing/2010/main" xmlns="" w="38100">
                <a:solidFill>
                  <a:srgbClr val="CA0D0D"/>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77" name="Object 59">
            <a:extLst>
              <a:ext uri="{FF2B5EF4-FFF2-40B4-BE49-F238E27FC236}">
                <a16:creationId xmlns:a16="http://schemas.microsoft.com/office/drawing/2014/main" id="{19C6CEA5-68B2-4504-9DF0-EFEBBA8B9D65}"/>
              </a:ext>
            </a:extLst>
          </p:cNvPr>
          <p:cNvGraphicFramePr>
            <a:graphicFrameLocks noChangeAspect="1"/>
          </p:cNvGraphicFramePr>
          <p:nvPr>
            <p:extLst>
              <p:ext uri="{D42A27DB-BD31-4B8C-83A1-F6EECF244321}">
                <p14:modId xmlns:p14="http://schemas.microsoft.com/office/powerpoint/2010/main" val="4102965393"/>
              </p:ext>
            </p:extLst>
          </p:nvPr>
        </p:nvGraphicFramePr>
        <p:xfrm>
          <a:off x="2208213" y="2473325"/>
          <a:ext cx="2641600" cy="787400"/>
        </p:xfrm>
        <a:graphic>
          <a:graphicData uri="http://schemas.openxmlformats.org/presentationml/2006/ole">
            <mc:AlternateContent xmlns:mc="http://schemas.openxmlformats.org/markup-compatibility/2006">
              <mc:Choice xmlns:v="urn:schemas-microsoft-com:vml" Requires="v">
                <p:oleObj spid="_x0000_s11322" name="Equation" r:id="rId4" imgW="1320227" imgH="393529" progId="Equation.3">
                  <p:embed/>
                </p:oleObj>
              </mc:Choice>
              <mc:Fallback>
                <p:oleObj name="Equation" r:id="rId4" imgW="1320227" imgH="393529" progId="Equation.3">
                  <p:embed/>
                  <p:pic>
                    <p:nvPicPr>
                      <p:cNvPr id="494651"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2473325"/>
                        <a:ext cx="2641600" cy="7874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8" name="AutoShape 60">
            <a:extLst>
              <a:ext uri="{FF2B5EF4-FFF2-40B4-BE49-F238E27FC236}">
                <a16:creationId xmlns:a16="http://schemas.microsoft.com/office/drawing/2014/main" id="{7A2C6881-11BA-45FA-8CA8-2CE6BAA5FC65}"/>
              </a:ext>
            </a:extLst>
          </p:cNvPr>
          <p:cNvSpPr>
            <a:spLocks/>
          </p:cNvSpPr>
          <p:nvPr/>
        </p:nvSpPr>
        <p:spPr bwMode="auto">
          <a:xfrm rot="16200000">
            <a:off x="3203576" y="3054352"/>
            <a:ext cx="228600" cy="911225"/>
          </a:xfrm>
          <a:prstGeom prst="leftBrace">
            <a:avLst>
              <a:gd name="adj1" fmla="val 33218"/>
              <a:gd name="adj2" fmla="val 50000"/>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Text Box 61">
            <a:extLst>
              <a:ext uri="{FF2B5EF4-FFF2-40B4-BE49-F238E27FC236}">
                <a16:creationId xmlns:a16="http://schemas.microsoft.com/office/drawing/2014/main" id="{5D661298-CF61-4450-9E72-4F2195B9E6C2}"/>
              </a:ext>
            </a:extLst>
          </p:cNvPr>
          <p:cNvSpPr txBox="1">
            <a:spLocks noChangeArrowheads="1"/>
          </p:cNvSpPr>
          <p:nvPr/>
        </p:nvSpPr>
        <p:spPr bwMode="auto">
          <a:xfrm>
            <a:off x="2801939" y="3667126"/>
            <a:ext cx="15240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dirty="0">
                <a:latin typeface="Verdana" charset="0"/>
              </a:rPr>
              <a:t>flexion moment</a:t>
            </a:r>
          </a:p>
        </p:txBody>
      </p:sp>
      <p:sp>
        <p:nvSpPr>
          <p:cNvPr id="80" name="Text Box 62">
            <a:extLst>
              <a:ext uri="{FF2B5EF4-FFF2-40B4-BE49-F238E27FC236}">
                <a16:creationId xmlns:a16="http://schemas.microsoft.com/office/drawing/2014/main" id="{32B0BDFB-B1D7-4540-A9E1-4C3A5C6DAC17}"/>
              </a:ext>
            </a:extLst>
          </p:cNvPr>
          <p:cNvSpPr txBox="1">
            <a:spLocks noChangeArrowheads="1"/>
          </p:cNvSpPr>
          <p:nvPr/>
        </p:nvSpPr>
        <p:spPr bwMode="auto">
          <a:xfrm>
            <a:off x="3916363" y="3667126"/>
            <a:ext cx="15240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a:latin typeface="Verdana" charset="0"/>
              </a:rPr>
              <a:t>extension moment</a:t>
            </a:r>
          </a:p>
        </p:txBody>
      </p:sp>
      <p:sp>
        <p:nvSpPr>
          <p:cNvPr id="81" name="Text Box 63">
            <a:extLst>
              <a:ext uri="{FF2B5EF4-FFF2-40B4-BE49-F238E27FC236}">
                <a16:creationId xmlns:a16="http://schemas.microsoft.com/office/drawing/2014/main" id="{B7380919-54AD-4A7C-9DF6-E8E4E7CB02E9}"/>
              </a:ext>
            </a:extLst>
          </p:cNvPr>
          <p:cNvSpPr txBox="1">
            <a:spLocks noChangeArrowheads="1"/>
          </p:cNvSpPr>
          <p:nvPr/>
        </p:nvSpPr>
        <p:spPr bwMode="auto">
          <a:xfrm>
            <a:off x="1792289" y="1838326"/>
            <a:ext cx="1051698"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dirty="0">
                <a:latin typeface="Verdana" charset="0"/>
              </a:rPr>
              <a:t>number</a:t>
            </a:r>
            <a:br>
              <a:rPr lang="en-US" sz="1600" dirty="0">
                <a:latin typeface="Verdana" charset="0"/>
              </a:rPr>
            </a:br>
            <a:r>
              <a:rPr lang="en-US" sz="1600" dirty="0">
                <a:latin typeface="Verdana" charset="0"/>
              </a:rPr>
              <a:t>of flexors</a:t>
            </a:r>
          </a:p>
        </p:txBody>
      </p:sp>
      <p:sp>
        <p:nvSpPr>
          <p:cNvPr id="82" name="AutoShape 65">
            <a:extLst>
              <a:ext uri="{FF2B5EF4-FFF2-40B4-BE49-F238E27FC236}">
                <a16:creationId xmlns:a16="http://schemas.microsoft.com/office/drawing/2014/main" id="{6798EBD9-3C98-47B7-B394-36954374DB7A}"/>
              </a:ext>
            </a:extLst>
          </p:cNvPr>
          <p:cNvSpPr>
            <a:spLocks/>
          </p:cNvSpPr>
          <p:nvPr/>
        </p:nvSpPr>
        <p:spPr bwMode="auto">
          <a:xfrm rot="16200000">
            <a:off x="4316413" y="3054352"/>
            <a:ext cx="228600" cy="911225"/>
          </a:xfrm>
          <a:prstGeom prst="leftBrace">
            <a:avLst>
              <a:gd name="adj1" fmla="val 33218"/>
              <a:gd name="adj2" fmla="val 50000"/>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Text Box 66">
            <a:extLst>
              <a:ext uri="{FF2B5EF4-FFF2-40B4-BE49-F238E27FC236}">
                <a16:creationId xmlns:a16="http://schemas.microsoft.com/office/drawing/2014/main" id="{D349DE7E-BE54-45FF-A4CF-34CD4F5C662B}"/>
              </a:ext>
            </a:extLst>
          </p:cNvPr>
          <p:cNvSpPr txBox="1">
            <a:spLocks noChangeArrowheads="1"/>
          </p:cNvSpPr>
          <p:nvPr/>
        </p:nvSpPr>
        <p:spPr bwMode="auto">
          <a:xfrm>
            <a:off x="4837113" y="1838326"/>
            <a:ext cx="1159933"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dirty="0">
                <a:latin typeface="Verdana" charset="0"/>
              </a:rPr>
              <a:t>number of</a:t>
            </a:r>
            <a:br>
              <a:rPr lang="en-US" sz="1600" dirty="0">
                <a:latin typeface="Verdana" charset="0"/>
              </a:rPr>
            </a:br>
            <a:r>
              <a:rPr lang="en-US" sz="1600" dirty="0">
                <a:latin typeface="Verdana" charset="0"/>
              </a:rPr>
              <a:t>extensors</a:t>
            </a:r>
          </a:p>
        </p:txBody>
      </p:sp>
      <p:sp>
        <p:nvSpPr>
          <p:cNvPr id="84" name="Text Box 67">
            <a:extLst>
              <a:ext uri="{FF2B5EF4-FFF2-40B4-BE49-F238E27FC236}">
                <a16:creationId xmlns:a16="http://schemas.microsoft.com/office/drawing/2014/main" id="{C78AC44B-8A9D-448B-B550-F53A4D897BEF}"/>
              </a:ext>
            </a:extLst>
          </p:cNvPr>
          <p:cNvSpPr txBox="1">
            <a:spLocks noChangeArrowheads="1"/>
          </p:cNvSpPr>
          <p:nvPr/>
        </p:nvSpPr>
        <p:spPr bwMode="auto">
          <a:xfrm>
            <a:off x="4829176" y="3105151"/>
            <a:ext cx="143404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a:latin typeface="Verdana" charset="0"/>
              </a:rPr>
              <a:t>moment arm</a:t>
            </a:r>
          </a:p>
        </p:txBody>
      </p:sp>
      <p:sp>
        <p:nvSpPr>
          <p:cNvPr id="85" name="Line 68">
            <a:extLst>
              <a:ext uri="{FF2B5EF4-FFF2-40B4-BE49-F238E27FC236}">
                <a16:creationId xmlns:a16="http://schemas.microsoft.com/office/drawing/2014/main" id="{047BA295-7F0F-4D3A-835D-08E31F620EE8}"/>
              </a:ext>
            </a:extLst>
          </p:cNvPr>
          <p:cNvSpPr>
            <a:spLocks noChangeShapeType="1"/>
          </p:cNvSpPr>
          <p:nvPr/>
        </p:nvSpPr>
        <p:spPr bwMode="auto">
          <a:xfrm rot="2700000">
            <a:off x="2765425" y="2438400"/>
            <a:ext cx="228600" cy="0"/>
          </a:xfrm>
          <a:prstGeom prst="line">
            <a:avLst/>
          </a:prstGeom>
          <a:noFill/>
          <a:ln w="38100">
            <a:solidFill>
              <a:srgbClr val="CA0D0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Line 69">
            <a:extLst>
              <a:ext uri="{FF2B5EF4-FFF2-40B4-BE49-F238E27FC236}">
                <a16:creationId xmlns:a16="http://schemas.microsoft.com/office/drawing/2014/main" id="{031F2B90-500A-440A-964B-50DB8D7A1ED7}"/>
              </a:ext>
            </a:extLst>
          </p:cNvPr>
          <p:cNvSpPr>
            <a:spLocks noChangeShapeType="1"/>
          </p:cNvSpPr>
          <p:nvPr/>
        </p:nvSpPr>
        <p:spPr bwMode="auto">
          <a:xfrm rot="20280000">
            <a:off x="4284664" y="2438400"/>
            <a:ext cx="593725" cy="0"/>
          </a:xfrm>
          <a:prstGeom prst="line">
            <a:avLst/>
          </a:prstGeom>
          <a:noFill/>
          <a:ln w="38100">
            <a:solidFill>
              <a:srgbClr val="CA0D0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Line 70">
            <a:extLst>
              <a:ext uri="{FF2B5EF4-FFF2-40B4-BE49-F238E27FC236}">
                <a16:creationId xmlns:a16="http://schemas.microsoft.com/office/drawing/2014/main" id="{1C143B4B-33D8-4269-B456-B5DB14EFF373}"/>
              </a:ext>
            </a:extLst>
          </p:cNvPr>
          <p:cNvSpPr>
            <a:spLocks noChangeShapeType="1"/>
          </p:cNvSpPr>
          <p:nvPr/>
        </p:nvSpPr>
        <p:spPr bwMode="auto">
          <a:xfrm rot="840000">
            <a:off x="3825876" y="3079751"/>
            <a:ext cx="1065213" cy="0"/>
          </a:xfrm>
          <a:prstGeom prst="line">
            <a:avLst/>
          </a:prstGeom>
          <a:noFill/>
          <a:ln w="38100">
            <a:solidFill>
              <a:srgbClr val="CA0D0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Line 71">
            <a:extLst>
              <a:ext uri="{FF2B5EF4-FFF2-40B4-BE49-F238E27FC236}">
                <a16:creationId xmlns:a16="http://schemas.microsoft.com/office/drawing/2014/main" id="{251DC01E-1DE2-4F56-9F18-300ED389C92C}"/>
              </a:ext>
            </a:extLst>
          </p:cNvPr>
          <p:cNvSpPr>
            <a:spLocks noChangeShapeType="1"/>
          </p:cNvSpPr>
          <p:nvPr/>
        </p:nvSpPr>
        <p:spPr bwMode="auto">
          <a:xfrm rot="3600000">
            <a:off x="4736307" y="3139283"/>
            <a:ext cx="182563" cy="0"/>
          </a:xfrm>
          <a:prstGeom prst="line">
            <a:avLst/>
          </a:prstGeom>
          <a:noFill/>
          <a:ln w="38100">
            <a:solidFill>
              <a:srgbClr val="CA0D0D"/>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Text Box 72">
            <a:extLst>
              <a:ext uri="{FF2B5EF4-FFF2-40B4-BE49-F238E27FC236}">
                <a16:creationId xmlns:a16="http://schemas.microsoft.com/office/drawing/2014/main" id="{6748F468-5C57-4A3C-AB56-98C0BA78E8EE}"/>
              </a:ext>
            </a:extLst>
          </p:cNvPr>
          <p:cNvSpPr txBox="1">
            <a:spLocks noChangeArrowheads="1"/>
          </p:cNvSpPr>
          <p:nvPr/>
        </p:nvSpPr>
        <p:spPr bwMode="auto">
          <a:xfrm>
            <a:off x="6205538" y="2155826"/>
            <a:ext cx="1890261" cy="615553"/>
          </a:xfrm>
          <a:prstGeom prst="rect">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dirty="0">
                <a:latin typeface="Verdana" charset="0"/>
              </a:rPr>
              <a:t>1 equation with</a:t>
            </a:r>
            <a:br>
              <a:rPr lang="en-US" sz="1600" dirty="0">
                <a:latin typeface="Verdana" charset="0"/>
              </a:rPr>
            </a:br>
            <a:r>
              <a:rPr lang="en-US" i="1" dirty="0" err="1"/>
              <a:t>n</a:t>
            </a:r>
            <a:r>
              <a:rPr lang="en-US" i="1" baseline="-25000" dirty="0" err="1"/>
              <a:t>f</a:t>
            </a:r>
            <a:r>
              <a:rPr lang="en-US" i="1" baseline="-25000" dirty="0"/>
              <a:t> </a:t>
            </a:r>
            <a:r>
              <a:rPr lang="en-US" sz="1600" dirty="0">
                <a:latin typeface="Verdana" charset="0"/>
              </a:rPr>
              <a:t>+</a:t>
            </a:r>
            <a:r>
              <a:rPr lang="en-US" sz="1600" i="1" baseline="-25000" dirty="0"/>
              <a:t> </a:t>
            </a:r>
            <a:r>
              <a:rPr lang="en-US" i="1" dirty="0"/>
              <a:t>n</a:t>
            </a:r>
            <a:r>
              <a:rPr lang="en-US" i="1" baseline="-25000" dirty="0"/>
              <a:t>e</a:t>
            </a:r>
            <a:r>
              <a:rPr lang="en-US" sz="1600" dirty="0">
                <a:latin typeface="Verdana" charset="0"/>
              </a:rPr>
              <a:t> unknowns</a:t>
            </a:r>
          </a:p>
        </p:txBody>
      </p:sp>
      <p:graphicFrame>
        <p:nvGraphicFramePr>
          <p:cNvPr id="90" name="Object 73">
            <a:extLst>
              <a:ext uri="{FF2B5EF4-FFF2-40B4-BE49-F238E27FC236}">
                <a16:creationId xmlns:a16="http://schemas.microsoft.com/office/drawing/2014/main" id="{33A85E19-AA20-4B0A-B178-525F2021F8BE}"/>
              </a:ext>
            </a:extLst>
          </p:cNvPr>
          <p:cNvGraphicFramePr>
            <a:graphicFrameLocks noChangeAspect="1"/>
          </p:cNvGraphicFramePr>
          <p:nvPr>
            <p:extLst>
              <p:ext uri="{D42A27DB-BD31-4B8C-83A1-F6EECF244321}">
                <p14:modId xmlns:p14="http://schemas.microsoft.com/office/powerpoint/2010/main" val="5071967"/>
              </p:ext>
            </p:extLst>
          </p:nvPr>
        </p:nvGraphicFramePr>
        <p:xfrm>
          <a:off x="2208214" y="4906963"/>
          <a:ext cx="5060951" cy="481012"/>
        </p:xfrm>
        <a:graphic>
          <a:graphicData uri="http://schemas.openxmlformats.org/presentationml/2006/ole">
            <mc:AlternateContent xmlns:mc="http://schemas.openxmlformats.org/markup-compatibility/2006">
              <mc:Choice xmlns:v="urn:schemas-microsoft-com:vml" Requires="v">
                <p:oleObj spid="_x0000_s11323" name="Equation" r:id="rId6" imgW="2540000" imgH="241300" progId="Equation.3">
                  <p:embed/>
                </p:oleObj>
              </mc:Choice>
              <mc:Fallback>
                <p:oleObj name="Equation" r:id="rId6" imgW="2540000" imgH="241300" progId="Equation.3">
                  <p:embed/>
                  <p:pic>
                    <p:nvPicPr>
                      <p:cNvPr id="494665" name="Object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214" y="4906963"/>
                        <a:ext cx="5060951" cy="48101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91" name="Text Box 74">
            <a:extLst>
              <a:ext uri="{FF2B5EF4-FFF2-40B4-BE49-F238E27FC236}">
                <a16:creationId xmlns:a16="http://schemas.microsoft.com/office/drawing/2014/main" id="{0B7B57A7-F0E4-468E-AFA5-144654CA4F22}"/>
              </a:ext>
            </a:extLst>
          </p:cNvPr>
          <p:cNvSpPr txBox="1">
            <a:spLocks noChangeArrowheads="1"/>
          </p:cNvSpPr>
          <p:nvPr/>
        </p:nvSpPr>
        <p:spPr bwMode="auto">
          <a:xfrm>
            <a:off x="2208214" y="4430713"/>
            <a:ext cx="179792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u="sng">
                <a:latin typeface="Verdana" charset="0"/>
              </a:rPr>
              <a:t>Ankle example</a:t>
            </a:r>
          </a:p>
        </p:txBody>
      </p:sp>
      <p:sp>
        <p:nvSpPr>
          <p:cNvPr id="92" name="Text Box 76">
            <a:extLst>
              <a:ext uri="{FF2B5EF4-FFF2-40B4-BE49-F238E27FC236}">
                <a16:creationId xmlns:a16="http://schemas.microsoft.com/office/drawing/2014/main" id="{DA014762-55D8-41AD-87A4-395A779B7556}"/>
              </a:ext>
            </a:extLst>
          </p:cNvPr>
          <p:cNvSpPr txBox="1">
            <a:spLocks noChangeArrowheads="1"/>
          </p:cNvSpPr>
          <p:nvPr/>
        </p:nvSpPr>
        <p:spPr bwMode="auto">
          <a:xfrm>
            <a:off x="2184400" y="5457826"/>
            <a:ext cx="5119688" cy="641351"/>
          </a:xfrm>
          <a:prstGeom prst="rect">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spcBef>
                <a:spcPct val="50000"/>
              </a:spcBef>
            </a:pPr>
            <a:r>
              <a:rPr lang="en-US">
                <a:latin typeface="Verdana" charset="0"/>
              </a:rPr>
              <a:t>How can we solve this?</a:t>
            </a:r>
          </a:p>
        </p:txBody>
      </p:sp>
      <p:grpSp>
        <p:nvGrpSpPr>
          <p:cNvPr id="93" name="Group 2">
            <a:extLst>
              <a:ext uri="{FF2B5EF4-FFF2-40B4-BE49-F238E27FC236}">
                <a16:creationId xmlns:a16="http://schemas.microsoft.com/office/drawing/2014/main" id="{D4A7ADF2-8B7D-4572-A85E-FC932CB4A306}"/>
              </a:ext>
            </a:extLst>
          </p:cNvPr>
          <p:cNvGrpSpPr>
            <a:grpSpLocks/>
          </p:cNvGrpSpPr>
          <p:nvPr/>
        </p:nvGrpSpPr>
        <p:grpSpPr bwMode="auto">
          <a:xfrm>
            <a:off x="9344870" y="-185670"/>
            <a:ext cx="3108937" cy="6692831"/>
            <a:chOff x="3829" y="-15"/>
            <a:chExt cx="1931" cy="4157"/>
          </a:xfrm>
        </p:grpSpPr>
        <p:grpSp>
          <p:nvGrpSpPr>
            <p:cNvPr id="94" name="Group 3">
              <a:extLst>
                <a:ext uri="{FF2B5EF4-FFF2-40B4-BE49-F238E27FC236}">
                  <a16:creationId xmlns:a16="http://schemas.microsoft.com/office/drawing/2014/main" id="{1EF5BC96-D113-4025-99CD-8BBFBC309B9B}"/>
                </a:ext>
              </a:extLst>
            </p:cNvPr>
            <p:cNvGrpSpPr>
              <a:grpSpLocks/>
            </p:cNvGrpSpPr>
            <p:nvPr/>
          </p:nvGrpSpPr>
          <p:grpSpPr bwMode="auto">
            <a:xfrm>
              <a:off x="3996" y="-15"/>
              <a:ext cx="1547" cy="4157"/>
              <a:chOff x="3996" y="-15"/>
              <a:chExt cx="1547" cy="4157"/>
            </a:xfrm>
          </p:grpSpPr>
          <p:pic>
            <p:nvPicPr>
              <p:cNvPr id="132" name="Picture 4" descr="pelvis_skin">
                <a:extLst>
                  <a:ext uri="{FF2B5EF4-FFF2-40B4-BE49-F238E27FC236}">
                    <a16:creationId xmlns:a16="http://schemas.microsoft.com/office/drawing/2014/main" id="{3B216D4D-02E9-499F-B3AE-B99BBB03E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5" descr="thigh_skin">
                <a:extLst>
                  <a:ext uri="{FF2B5EF4-FFF2-40B4-BE49-F238E27FC236}">
                    <a16:creationId xmlns:a16="http://schemas.microsoft.com/office/drawing/2014/main" id="{1A1BCBBE-E9AF-4F4E-98BF-32CEAD03B0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6" descr="shank_skin">
                <a:extLst>
                  <a:ext uri="{FF2B5EF4-FFF2-40B4-BE49-F238E27FC236}">
                    <a16:creationId xmlns:a16="http://schemas.microsoft.com/office/drawing/2014/main" id="{DE4B16D5-0BC3-46BC-9586-3F6670F2AB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7" descr="foot_skin">
                <a:extLst>
                  <a:ext uri="{FF2B5EF4-FFF2-40B4-BE49-F238E27FC236}">
                    <a16:creationId xmlns:a16="http://schemas.microsoft.com/office/drawing/2014/main" id="{9F46F9E1-5798-4A06-8FE0-4CB4F86214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8" descr="foot_bones">
                <a:extLst>
                  <a:ext uri="{FF2B5EF4-FFF2-40B4-BE49-F238E27FC236}">
                    <a16:creationId xmlns:a16="http://schemas.microsoft.com/office/drawing/2014/main" id="{1E1534ED-0F5B-4015-8771-A93124DA28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9" descr="shank_bones">
                <a:extLst>
                  <a:ext uri="{FF2B5EF4-FFF2-40B4-BE49-F238E27FC236}">
                    <a16:creationId xmlns:a16="http://schemas.microsoft.com/office/drawing/2014/main" id="{F9B7F751-5120-446E-A463-4ABD670A5A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10" descr="thigh_bones">
                <a:extLst>
                  <a:ext uri="{FF2B5EF4-FFF2-40B4-BE49-F238E27FC236}">
                    <a16:creationId xmlns:a16="http://schemas.microsoft.com/office/drawing/2014/main" id="{C4CFEE1D-679F-408B-8297-C9CFF32C2B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1" descr="patella">
                <a:extLst>
                  <a:ext uri="{FF2B5EF4-FFF2-40B4-BE49-F238E27FC236}">
                    <a16:creationId xmlns:a16="http://schemas.microsoft.com/office/drawing/2014/main" id="{35B940BA-EF66-4BAC-9E3E-178025A858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600000">
                <a:off x="3996" y="2235"/>
                <a:ext cx="19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2" descr="pelvis_bones">
                <a:extLst>
                  <a:ext uri="{FF2B5EF4-FFF2-40B4-BE49-F238E27FC236}">
                    <a16:creationId xmlns:a16="http://schemas.microsoft.com/office/drawing/2014/main" id="{732B9BEB-FFC7-4738-862C-881E7888998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oup 13">
              <a:extLst>
                <a:ext uri="{FF2B5EF4-FFF2-40B4-BE49-F238E27FC236}">
                  <a16:creationId xmlns:a16="http://schemas.microsoft.com/office/drawing/2014/main" id="{E252D933-7472-4D11-8D2F-DCABCCBC2B76}"/>
                </a:ext>
              </a:extLst>
            </p:cNvPr>
            <p:cNvGrpSpPr>
              <a:grpSpLocks/>
            </p:cNvGrpSpPr>
            <p:nvPr/>
          </p:nvGrpSpPr>
          <p:grpSpPr bwMode="auto">
            <a:xfrm>
              <a:off x="3829" y="4"/>
              <a:ext cx="1777" cy="2290"/>
              <a:chOff x="3829" y="4"/>
              <a:chExt cx="1777" cy="2290"/>
            </a:xfrm>
          </p:grpSpPr>
          <p:sp>
            <p:nvSpPr>
              <p:cNvPr id="130" name="Rectangle 14">
                <a:extLst>
                  <a:ext uri="{FF2B5EF4-FFF2-40B4-BE49-F238E27FC236}">
                    <a16:creationId xmlns:a16="http://schemas.microsoft.com/office/drawing/2014/main" id="{F9A4C7EE-9944-4960-9325-FA377493DC3B}"/>
                  </a:ext>
                </a:extLst>
              </p:cNvPr>
              <p:cNvSpPr>
                <a:spLocks noChangeAspect="1" noChangeArrowheads="1"/>
              </p:cNvSpPr>
              <p:nvPr/>
            </p:nvSpPr>
            <p:spPr bwMode="gray">
              <a:xfrm>
                <a:off x="3829" y="1627"/>
                <a:ext cx="1777" cy="667"/>
              </a:xfrm>
              <a:prstGeom prst="rect">
                <a:avLst/>
              </a:prstGeom>
              <a:gradFill rotWithShape="1">
                <a:gsLst>
                  <a:gs pos="0">
                    <a:schemeClr val="bg1"/>
                  </a:gs>
                  <a:gs pos="100000">
                    <a:schemeClr val="tx1">
                      <a:alpha val="0"/>
                    </a:schemeClr>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31" name="Rectangle 15">
                <a:extLst>
                  <a:ext uri="{FF2B5EF4-FFF2-40B4-BE49-F238E27FC236}">
                    <a16:creationId xmlns:a16="http://schemas.microsoft.com/office/drawing/2014/main" id="{85CDB0B3-7270-477F-B4A7-B5D1398FD272}"/>
                  </a:ext>
                </a:extLst>
              </p:cNvPr>
              <p:cNvSpPr>
                <a:spLocks noChangeAspect="1" noChangeArrowheads="1"/>
              </p:cNvSpPr>
              <p:nvPr/>
            </p:nvSpPr>
            <p:spPr bwMode="gray">
              <a:xfrm>
                <a:off x="3829" y="4"/>
                <a:ext cx="1777" cy="1633"/>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pSp>
        <p:grpSp>
          <p:nvGrpSpPr>
            <p:cNvPr id="97" name="Group 18">
              <a:extLst>
                <a:ext uri="{FF2B5EF4-FFF2-40B4-BE49-F238E27FC236}">
                  <a16:creationId xmlns:a16="http://schemas.microsoft.com/office/drawing/2014/main" id="{452847CE-BF0B-40AC-BEBE-422CFB48114A}"/>
                </a:ext>
              </a:extLst>
            </p:cNvPr>
            <p:cNvGrpSpPr>
              <a:grpSpLocks/>
            </p:cNvGrpSpPr>
            <p:nvPr/>
          </p:nvGrpSpPr>
          <p:grpSpPr bwMode="auto">
            <a:xfrm>
              <a:off x="4744" y="3508"/>
              <a:ext cx="438" cy="225"/>
              <a:chOff x="4759" y="3553"/>
              <a:chExt cx="438" cy="225"/>
            </a:xfrm>
          </p:grpSpPr>
          <p:sp>
            <p:nvSpPr>
              <p:cNvPr id="128" name="Arc 19">
                <a:extLst>
                  <a:ext uri="{FF2B5EF4-FFF2-40B4-BE49-F238E27FC236}">
                    <a16:creationId xmlns:a16="http://schemas.microsoft.com/office/drawing/2014/main" id="{5914386D-F9E4-48E7-91FE-0282C3D09EF5}"/>
                  </a:ext>
                </a:extLst>
              </p:cNvPr>
              <p:cNvSpPr>
                <a:spLocks noChangeAspect="1"/>
              </p:cNvSpPr>
              <p:nvPr/>
            </p:nvSpPr>
            <p:spPr bwMode="auto">
              <a:xfrm rot="3890190">
                <a:off x="4884" y="3466"/>
                <a:ext cx="225" cy="400"/>
              </a:xfrm>
              <a:custGeom>
                <a:avLst/>
                <a:gdLst>
                  <a:gd name="T0" fmla="*/ 0 w 22497"/>
                  <a:gd name="T1" fmla="*/ 0 h 40229"/>
                  <a:gd name="T2" fmla="*/ 0 w 22497"/>
                  <a:gd name="T3" fmla="*/ 0 h 40229"/>
                  <a:gd name="T4" fmla="*/ 0 w 22497"/>
                  <a:gd name="T5" fmla="*/ 0 h 40229"/>
                  <a:gd name="T6" fmla="*/ 0 60000 65536"/>
                  <a:gd name="T7" fmla="*/ 0 60000 65536"/>
                  <a:gd name="T8" fmla="*/ 0 60000 65536"/>
                  <a:gd name="T9" fmla="*/ 0 w 22497"/>
                  <a:gd name="T10" fmla="*/ 0 h 40229"/>
                  <a:gd name="T11" fmla="*/ 22497 w 22497"/>
                  <a:gd name="T12" fmla="*/ 40229 h 40229"/>
                </a:gdLst>
                <a:ahLst/>
                <a:cxnLst>
                  <a:cxn ang="T6">
                    <a:pos x="T0" y="T1"/>
                  </a:cxn>
                  <a:cxn ang="T7">
                    <a:pos x="T2" y="T3"/>
                  </a:cxn>
                  <a:cxn ang="T8">
                    <a:pos x="T4" y="T5"/>
                  </a:cxn>
                </a:cxnLst>
                <a:rect l="T9" t="T10" r="T11" b="T12"/>
                <a:pathLst>
                  <a:path w="22497" h="40229" fill="none" extrusionOk="0">
                    <a:moveTo>
                      <a:pt x="10667" y="40228"/>
                    </a:moveTo>
                    <a:cubicBezTo>
                      <a:pt x="4059" y="36350"/>
                      <a:pt x="0" y="29262"/>
                      <a:pt x="0" y="21600"/>
                    </a:cubicBezTo>
                    <a:cubicBezTo>
                      <a:pt x="0" y="9670"/>
                      <a:pt x="9670" y="0"/>
                      <a:pt x="21600" y="0"/>
                    </a:cubicBezTo>
                    <a:cubicBezTo>
                      <a:pt x="21899" y="-1"/>
                      <a:pt x="22198" y="6"/>
                      <a:pt x="22497" y="18"/>
                    </a:cubicBezTo>
                  </a:path>
                  <a:path w="22497" h="40229" stroke="0" extrusionOk="0">
                    <a:moveTo>
                      <a:pt x="10667" y="40228"/>
                    </a:moveTo>
                    <a:cubicBezTo>
                      <a:pt x="4059" y="36350"/>
                      <a:pt x="0" y="29262"/>
                      <a:pt x="0" y="21600"/>
                    </a:cubicBezTo>
                    <a:cubicBezTo>
                      <a:pt x="0" y="9670"/>
                      <a:pt x="9670" y="0"/>
                      <a:pt x="21600" y="0"/>
                    </a:cubicBezTo>
                    <a:cubicBezTo>
                      <a:pt x="21899" y="-1"/>
                      <a:pt x="22198" y="6"/>
                      <a:pt x="22497" y="18"/>
                    </a:cubicBezTo>
                    <a:lnTo>
                      <a:pt x="21600" y="21600"/>
                    </a:lnTo>
                    <a:close/>
                  </a:path>
                </a:pathLst>
              </a:custGeom>
              <a:noFill/>
              <a:ln w="58801">
                <a:solidFill>
                  <a:srgbClr val="0ECA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9" name="Freeform 20">
                <a:extLst>
                  <a:ext uri="{FF2B5EF4-FFF2-40B4-BE49-F238E27FC236}">
                    <a16:creationId xmlns:a16="http://schemas.microsoft.com/office/drawing/2014/main" id="{CCC690C5-DADF-40E4-BA52-B918E4B71F04}"/>
                  </a:ext>
                </a:extLst>
              </p:cNvPr>
              <p:cNvSpPr>
                <a:spLocks noChangeAspect="1"/>
              </p:cNvSpPr>
              <p:nvPr/>
            </p:nvSpPr>
            <p:spPr bwMode="auto">
              <a:xfrm rot="5390189">
                <a:off x="4781" y="3657"/>
                <a:ext cx="92" cy="135"/>
              </a:xfrm>
              <a:custGeom>
                <a:avLst/>
                <a:gdLst>
                  <a:gd name="T0" fmla="*/ 18 w 152"/>
                  <a:gd name="T1" fmla="*/ 0 h 222"/>
                  <a:gd name="T2" fmla="*/ 34 w 152"/>
                  <a:gd name="T3" fmla="*/ 34 h 222"/>
                  <a:gd name="T4" fmla="*/ 0 w 152"/>
                  <a:gd name="T5" fmla="*/ 50 h 222"/>
                  <a:gd name="T6" fmla="*/ 0 60000 65536"/>
                  <a:gd name="T7" fmla="*/ 0 60000 65536"/>
                  <a:gd name="T8" fmla="*/ 0 60000 65536"/>
                  <a:gd name="T9" fmla="*/ 0 w 152"/>
                  <a:gd name="T10" fmla="*/ 0 h 222"/>
                  <a:gd name="T11" fmla="*/ 152 w 152"/>
                  <a:gd name="T12" fmla="*/ 222 h 222"/>
                </a:gdLst>
                <a:ahLst/>
                <a:cxnLst>
                  <a:cxn ang="T6">
                    <a:pos x="T0" y="T1"/>
                  </a:cxn>
                  <a:cxn ang="T7">
                    <a:pos x="T2" y="T3"/>
                  </a:cxn>
                  <a:cxn ang="T8">
                    <a:pos x="T4" y="T5"/>
                  </a:cxn>
                </a:cxnLst>
                <a:rect l="T9" t="T10" r="T11" b="T12"/>
                <a:pathLst>
                  <a:path w="152" h="222">
                    <a:moveTo>
                      <a:pt x="81" y="0"/>
                    </a:moveTo>
                    <a:lnTo>
                      <a:pt x="152" y="151"/>
                    </a:lnTo>
                    <a:lnTo>
                      <a:pt x="0" y="222"/>
                    </a:lnTo>
                  </a:path>
                </a:pathLst>
              </a:custGeom>
              <a:noFill/>
              <a:ln w="60325" cap="rnd">
                <a:solidFill>
                  <a:srgbClr val="0ECA24"/>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pSp>
        <p:sp>
          <p:nvSpPr>
            <p:cNvPr id="98" name="Oval 21">
              <a:extLst>
                <a:ext uri="{FF2B5EF4-FFF2-40B4-BE49-F238E27FC236}">
                  <a16:creationId xmlns:a16="http://schemas.microsoft.com/office/drawing/2014/main" id="{55126C69-80C3-4518-A336-C2B43C3A7F66}"/>
                </a:ext>
              </a:extLst>
            </p:cNvPr>
            <p:cNvSpPr>
              <a:spLocks noChangeArrowheads="1"/>
            </p:cNvSpPr>
            <p:nvPr/>
          </p:nvSpPr>
          <p:spPr bwMode="auto">
            <a:xfrm>
              <a:off x="4461" y="263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99" name="Line 22">
              <a:extLst>
                <a:ext uri="{FF2B5EF4-FFF2-40B4-BE49-F238E27FC236}">
                  <a16:creationId xmlns:a16="http://schemas.microsoft.com/office/drawing/2014/main" id="{606B86A9-5AB6-41E0-812B-F800E04DB571}"/>
                </a:ext>
              </a:extLst>
            </p:cNvPr>
            <p:cNvSpPr>
              <a:spLocks noChangeShapeType="1"/>
            </p:cNvSpPr>
            <p:nvPr/>
          </p:nvSpPr>
          <p:spPr bwMode="auto">
            <a:xfrm rot="-1680000">
              <a:off x="4801" y="2574"/>
              <a:ext cx="0" cy="13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0" name="Oval 23">
              <a:extLst>
                <a:ext uri="{FF2B5EF4-FFF2-40B4-BE49-F238E27FC236}">
                  <a16:creationId xmlns:a16="http://schemas.microsoft.com/office/drawing/2014/main" id="{BDB6309F-C90C-452B-AF83-2370DDF8E7C8}"/>
                </a:ext>
              </a:extLst>
            </p:cNvPr>
            <p:cNvSpPr>
              <a:spLocks noChangeArrowheads="1"/>
            </p:cNvSpPr>
            <p:nvPr/>
          </p:nvSpPr>
          <p:spPr bwMode="auto">
            <a:xfrm>
              <a:off x="5097" y="3835"/>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1" name="Oval 24">
              <a:extLst>
                <a:ext uri="{FF2B5EF4-FFF2-40B4-BE49-F238E27FC236}">
                  <a16:creationId xmlns:a16="http://schemas.microsoft.com/office/drawing/2014/main" id="{6A2152C9-D3C1-4D4B-B0E7-244BEACAF583}"/>
                </a:ext>
              </a:extLst>
            </p:cNvPr>
            <p:cNvSpPr>
              <a:spLocks noChangeAspect="1" noChangeArrowheads="1"/>
            </p:cNvSpPr>
            <p:nvPr/>
          </p:nvSpPr>
          <p:spPr bwMode="auto">
            <a:xfrm rot="-1680000">
              <a:off x="4701" y="3018"/>
              <a:ext cx="155" cy="408"/>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2" name="Oval 25">
              <a:extLst>
                <a:ext uri="{FF2B5EF4-FFF2-40B4-BE49-F238E27FC236}">
                  <a16:creationId xmlns:a16="http://schemas.microsoft.com/office/drawing/2014/main" id="{75639C29-D20E-4080-8309-56BC71D0F2BC}"/>
                </a:ext>
              </a:extLst>
            </p:cNvPr>
            <p:cNvSpPr>
              <a:spLocks noChangeArrowheads="1"/>
            </p:cNvSpPr>
            <p:nvPr/>
          </p:nvSpPr>
          <p:spPr bwMode="auto">
            <a:xfrm>
              <a:off x="5205" y="388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3" name="Oval 26">
              <a:extLst>
                <a:ext uri="{FF2B5EF4-FFF2-40B4-BE49-F238E27FC236}">
                  <a16:creationId xmlns:a16="http://schemas.microsoft.com/office/drawing/2014/main" id="{EEDEDC33-CE62-4BE4-8B23-15FF0059ECC6}"/>
                </a:ext>
              </a:extLst>
            </p:cNvPr>
            <p:cNvSpPr>
              <a:spLocks noChangeArrowheads="1"/>
            </p:cNvSpPr>
            <p:nvPr/>
          </p:nvSpPr>
          <p:spPr bwMode="auto">
            <a:xfrm>
              <a:off x="4400" y="250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4" name="Oval 27">
              <a:extLst>
                <a:ext uri="{FF2B5EF4-FFF2-40B4-BE49-F238E27FC236}">
                  <a16:creationId xmlns:a16="http://schemas.microsoft.com/office/drawing/2014/main" id="{85CEAC0C-1BD7-40A3-9350-C7993AF5F3C0}"/>
                </a:ext>
              </a:extLst>
            </p:cNvPr>
            <p:cNvSpPr>
              <a:spLocks noChangeArrowheads="1"/>
            </p:cNvSpPr>
            <p:nvPr/>
          </p:nvSpPr>
          <p:spPr bwMode="auto">
            <a:xfrm>
              <a:off x="4321" y="214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5" name="Text Box 28">
              <a:extLst>
                <a:ext uri="{FF2B5EF4-FFF2-40B4-BE49-F238E27FC236}">
                  <a16:creationId xmlns:a16="http://schemas.microsoft.com/office/drawing/2014/main" id="{D7CFEC93-168E-4863-B5BB-5CB16ACB3D6E}"/>
                </a:ext>
              </a:extLst>
            </p:cNvPr>
            <p:cNvSpPr txBox="1">
              <a:spLocks noChangeArrowheads="1"/>
            </p:cNvSpPr>
            <p:nvPr/>
          </p:nvSpPr>
          <p:spPr bwMode="auto">
            <a:xfrm>
              <a:off x="4999" y="3096"/>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spAutoFit/>
            </a:bodyPr>
            <a:lstStyle>
              <a:lvl1pPr marL="114300" indent="-1143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Tibialis posterior</a:t>
              </a:r>
              <a:endParaRPr lang="en-US" sz="1200" i="1"/>
            </a:p>
          </p:txBody>
        </p:sp>
        <p:sp>
          <p:nvSpPr>
            <p:cNvPr id="106" name="Text Box 29">
              <a:extLst>
                <a:ext uri="{FF2B5EF4-FFF2-40B4-BE49-F238E27FC236}">
                  <a16:creationId xmlns:a16="http://schemas.microsoft.com/office/drawing/2014/main" id="{C2CEDA79-0BEB-47AF-B362-24AC6F191E99}"/>
                </a:ext>
              </a:extLst>
            </p:cNvPr>
            <p:cNvSpPr txBox="1">
              <a:spLocks noChangeArrowheads="1"/>
            </p:cNvSpPr>
            <p:nvPr/>
          </p:nvSpPr>
          <p:spPr bwMode="auto">
            <a:xfrm>
              <a:off x="4852" y="2846"/>
              <a:ext cx="90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Soleus</a:t>
              </a:r>
              <a:endParaRPr lang="en-US" sz="1200" i="1"/>
            </a:p>
          </p:txBody>
        </p:sp>
        <p:sp>
          <p:nvSpPr>
            <p:cNvPr id="107" name="Text Box 30">
              <a:extLst>
                <a:ext uri="{FF2B5EF4-FFF2-40B4-BE49-F238E27FC236}">
                  <a16:creationId xmlns:a16="http://schemas.microsoft.com/office/drawing/2014/main" id="{57CC75A2-A728-41E5-9B92-EC2F017383F1}"/>
                </a:ext>
              </a:extLst>
            </p:cNvPr>
            <p:cNvSpPr txBox="1">
              <a:spLocks noChangeArrowheads="1"/>
            </p:cNvSpPr>
            <p:nvPr/>
          </p:nvSpPr>
          <p:spPr bwMode="auto">
            <a:xfrm>
              <a:off x="4770" y="2554"/>
              <a:ext cx="99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Gastrocnemius</a:t>
              </a:r>
              <a:endParaRPr lang="en-US" sz="1200" i="1"/>
            </a:p>
          </p:txBody>
        </p:sp>
        <p:sp>
          <p:nvSpPr>
            <p:cNvPr id="109" name="Text Box 32">
              <a:extLst>
                <a:ext uri="{FF2B5EF4-FFF2-40B4-BE49-F238E27FC236}">
                  <a16:creationId xmlns:a16="http://schemas.microsoft.com/office/drawing/2014/main" id="{B5292F49-39CC-4B84-B667-86256EADE5A6}"/>
                </a:ext>
              </a:extLst>
            </p:cNvPr>
            <p:cNvSpPr txBox="1">
              <a:spLocks noChangeArrowheads="1"/>
            </p:cNvSpPr>
            <p:nvPr/>
          </p:nvSpPr>
          <p:spPr bwMode="auto">
            <a:xfrm>
              <a:off x="4030" y="3026"/>
              <a:ext cx="52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latin typeface="Verdana" charset="0"/>
                </a:rPr>
                <a:t>Extensor   </a:t>
              </a:r>
              <a:br>
                <a:rPr lang="en-US" sz="1200">
                  <a:latin typeface="Verdana" charset="0"/>
                </a:rPr>
              </a:br>
              <a:r>
                <a:rPr lang="en-US" sz="1200">
                  <a:latin typeface="Verdana" charset="0"/>
                </a:rPr>
                <a:t>digitorum</a:t>
              </a:r>
              <a:endParaRPr lang="en-US" sz="1200" i="1"/>
            </a:p>
          </p:txBody>
        </p:sp>
        <p:sp>
          <p:nvSpPr>
            <p:cNvPr id="110" name="Text Box 33">
              <a:extLst>
                <a:ext uri="{FF2B5EF4-FFF2-40B4-BE49-F238E27FC236}">
                  <a16:creationId xmlns:a16="http://schemas.microsoft.com/office/drawing/2014/main" id="{2C30BF42-EE7A-4DF7-BB71-764B2E0E9E2F}"/>
                </a:ext>
              </a:extLst>
            </p:cNvPr>
            <p:cNvSpPr txBox="1">
              <a:spLocks noChangeArrowheads="1"/>
            </p:cNvSpPr>
            <p:nvPr/>
          </p:nvSpPr>
          <p:spPr bwMode="auto">
            <a:xfrm>
              <a:off x="3868" y="2681"/>
              <a:ext cx="43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latin typeface="Verdana" charset="0"/>
                </a:rPr>
                <a:t>Tibialis   </a:t>
              </a:r>
              <a:br>
                <a:rPr lang="en-US" sz="1200">
                  <a:latin typeface="Verdana" charset="0"/>
                </a:rPr>
              </a:br>
              <a:r>
                <a:rPr lang="en-US" sz="1200">
                  <a:latin typeface="Verdana" charset="0"/>
                </a:rPr>
                <a:t> anterior</a:t>
              </a:r>
              <a:endParaRPr lang="en-US" sz="1200" i="1"/>
            </a:p>
          </p:txBody>
        </p:sp>
        <p:sp>
          <p:nvSpPr>
            <p:cNvPr id="111" name="Oval 34">
              <a:extLst>
                <a:ext uri="{FF2B5EF4-FFF2-40B4-BE49-F238E27FC236}">
                  <a16:creationId xmlns:a16="http://schemas.microsoft.com/office/drawing/2014/main" id="{2A0E4AD9-FB10-4716-A640-DC7071CDBA1F}"/>
                </a:ext>
              </a:extLst>
            </p:cNvPr>
            <p:cNvSpPr>
              <a:spLocks noChangeArrowheads="1"/>
            </p:cNvSpPr>
            <p:nvPr/>
          </p:nvSpPr>
          <p:spPr bwMode="auto">
            <a:xfrm>
              <a:off x="4400" y="257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2" name="Oval 35">
              <a:extLst>
                <a:ext uri="{FF2B5EF4-FFF2-40B4-BE49-F238E27FC236}">
                  <a16:creationId xmlns:a16="http://schemas.microsoft.com/office/drawing/2014/main" id="{4B836DF9-2374-4671-9B02-DD7D78F30D07}"/>
                </a:ext>
              </a:extLst>
            </p:cNvPr>
            <p:cNvSpPr>
              <a:spLocks noChangeArrowheads="1"/>
            </p:cNvSpPr>
            <p:nvPr/>
          </p:nvSpPr>
          <p:spPr bwMode="auto">
            <a:xfrm>
              <a:off x="4904" y="3826"/>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3" name="Oval 36">
              <a:extLst>
                <a:ext uri="{FF2B5EF4-FFF2-40B4-BE49-F238E27FC236}">
                  <a16:creationId xmlns:a16="http://schemas.microsoft.com/office/drawing/2014/main" id="{3EDCD48C-B9D4-4D0D-A360-DBE84B755993}"/>
                </a:ext>
              </a:extLst>
            </p:cNvPr>
            <p:cNvSpPr>
              <a:spLocks noChangeArrowheads="1"/>
            </p:cNvSpPr>
            <p:nvPr/>
          </p:nvSpPr>
          <p:spPr bwMode="auto">
            <a:xfrm>
              <a:off x="4361" y="25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4" name="Oval 37">
              <a:extLst>
                <a:ext uri="{FF2B5EF4-FFF2-40B4-BE49-F238E27FC236}">
                  <a16:creationId xmlns:a16="http://schemas.microsoft.com/office/drawing/2014/main" id="{589B4E9F-D245-4C14-8D38-99E5F3EDBD77}"/>
                </a:ext>
              </a:extLst>
            </p:cNvPr>
            <p:cNvSpPr>
              <a:spLocks noChangeArrowheads="1"/>
            </p:cNvSpPr>
            <p:nvPr/>
          </p:nvSpPr>
          <p:spPr bwMode="auto">
            <a:xfrm>
              <a:off x="4815" y="3854"/>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15" name="Object 39">
              <a:extLst>
                <a:ext uri="{FF2B5EF4-FFF2-40B4-BE49-F238E27FC236}">
                  <a16:creationId xmlns:a16="http://schemas.microsoft.com/office/drawing/2014/main" id="{14EE9007-D854-420D-9405-B68D9181B283}"/>
                </a:ext>
              </a:extLst>
            </p:cNvPr>
            <p:cNvGraphicFramePr>
              <a:graphicFrameLocks noChangeAspect="1"/>
            </p:cNvGraphicFramePr>
            <p:nvPr/>
          </p:nvGraphicFramePr>
          <p:xfrm>
            <a:off x="4749" y="3209"/>
            <a:ext cx="156" cy="168"/>
          </p:xfrm>
          <a:graphic>
            <a:graphicData uri="http://schemas.openxmlformats.org/presentationml/2006/ole">
              <mc:AlternateContent xmlns:mc="http://schemas.openxmlformats.org/markup-compatibility/2006">
                <mc:Choice xmlns:v="urn:schemas-microsoft-com:vml" Requires="v">
                  <p:oleObj spid="_x0000_s11324" name="Equation" r:id="rId17" imgW="164814" imgH="177492" progId="Equation.3">
                    <p:embed/>
                  </p:oleObj>
                </mc:Choice>
                <mc:Fallback>
                  <p:oleObj name="Equation" r:id="rId17" imgW="164814" imgH="177492" progId="Equation.3">
                    <p:embed/>
                    <p:pic>
                      <p:nvPicPr>
                        <p:cNvPr id="99" name="Object 39">
                          <a:extLst>
                            <a:ext uri="{FF2B5EF4-FFF2-40B4-BE49-F238E27FC236}">
                              <a16:creationId xmlns:a16="http://schemas.microsoft.com/office/drawing/2014/main" id="{DD89591B-0818-491E-80DE-8332EF9ACC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9" y="3209"/>
                          <a:ext cx="156"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16" name="Line 40">
              <a:extLst>
                <a:ext uri="{FF2B5EF4-FFF2-40B4-BE49-F238E27FC236}">
                  <a16:creationId xmlns:a16="http://schemas.microsoft.com/office/drawing/2014/main" id="{8119CD17-4F68-48D1-9545-7AD311CD6EDE}"/>
                </a:ext>
              </a:extLst>
            </p:cNvPr>
            <p:cNvSpPr>
              <a:spLocks noChangeShapeType="1"/>
            </p:cNvSpPr>
            <p:nvPr/>
          </p:nvSpPr>
          <p:spPr bwMode="auto">
            <a:xfrm rot="-1800000">
              <a:off x="4822" y="2414"/>
              <a:ext cx="0" cy="16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7" name="Oval 41">
              <a:extLst>
                <a:ext uri="{FF2B5EF4-FFF2-40B4-BE49-F238E27FC236}">
                  <a16:creationId xmlns:a16="http://schemas.microsoft.com/office/drawing/2014/main" id="{6C2B01E8-78B6-4EAC-98D5-348D71F3C22B}"/>
                </a:ext>
              </a:extLst>
            </p:cNvPr>
            <p:cNvSpPr>
              <a:spLocks noChangeAspect="1" noChangeArrowheads="1"/>
            </p:cNvSpPr>
            <p:nvPr/>
          </p:nvSpPr>
          <p:spPr bwMode="auto">
            <a:xfrm rot="-1800000">
              <a:off x="4567" y="2704"/>
              <a:ext cx="173" cy="457"/>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8" name="Line 42">
              <a:extLst>
                <a:ext uri="{FF2B5EF4-FFF2-40B4-BE49-F238E27FC236}">
                  <a16:creationId xmlns:a16="http://schemas.microsoft.com/office/drawing/2014/main" id="{042841A0-1574-4D9B-AEFB-9DCC63BB78D1}"/>
                </a:ext>
              </a:extLst>
            </p:cNvPr>
            <p:cNvSpPr>
              <a:spLocks noChangeShapeType="1"/>
            </p:cNvSpPr>
            <p:nvPr/>
          </p:nvSpPr>
          <p:spPr bwMode="auto">
            <a:xfrm rot="-1620000">
              <a:off x="4784" y="2055"/>
              <a:ext cx="0" cy="19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9" name="Oval 43">
              <a:extLst>
                <a:ext uri="{FF2B5EF4-FFF2-40B4-BE49-F238E27FC236}">
                  <a16:creationId xmlns:a16="http://schemas.microsoft.com/office/drawing/2014/main" id="{C20C54C8-12A7-4EC4-AEC9-625D39ED46F6}"/>
                </a:ext>
              </a:extLst>
            </p:cNvPr>
            <p:cNvSpPr>
              <a:spLocks noChangeArrowheads="1"/>
            </p:cNvSpPr>
            <p:nvPr/>
          </p:nvSpPr>
          <p:spPr bwMode="auto">
            <a:xfrm rot="-1620000">
              <a:off x="4491" y="2390"/>
              <a:ext cx="190" cy="501"/>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0" name="Object 44">
              <a:extLst>
                <a:ext uri="{FF2B5EF4-FFF2-40B4-BE49-F238E27FC236}">
                  <a16:creationId xmlns:a16="http://schemas.microsoft.com/office/drawing/2014/main" id="{75BBC73E-A0D0-454E-829D-37BC87D241F6}"/>
                </a:ext>
              </a:extLst>
            </p:cNvPr>
            <p:cNvGraphicFramePr>
              <a:graphicFrameLocks noChangeAspect="1"/>
            </p:cNvGraphicFramePr>
            <p:nvPr/>
          </p:nvGraphicFramePr>
          <p:xfrm>
            <a:off x="4519" y="2562"/>
            <a:ext cx="132" cy="156"/>
          </p:xfrm>
          <a:graphic>
            <a:graphicData uri="http://schemas.openxmlformats.org/presentationml/2006/ole">
              <mc:AlternateContent xmlns:mc="http://schemas.openxmlformats.org/markup-compatibility/2006">
                <mc:Choice xmlns:v="urn:schemas-microsoft-com:vml" Requires="v">
                  <p:oleObj spid="_x0000_s11325" name="Equation" r:id="rId19" imgW="139579" imgH="164957" progId="Equation.3">
                    <p:embed/>
                  </p:oleObj>
                </mc:Choice>
                <mc:Fallback>
                  <p:oleObj name="Equation" r:id="rId19" imgW="139579" imgH="164957" progId="Equation.3">
                    <p:embed/>
                    <p:pic>
                      <p:nvPicPr>
                        <p:cNvPr id="104" name="Object 44">
                          <a:extLst>
                            <a:ext uri="{FF2B5EF4-FFF2-40B4-BE49-F238E27FC236}">
                              <a16:creationId xmlns:a16="http://schemas.microsoft.com/office/drawing/2014/main" id="{A62CF375-0B44-4C9C-BF33-82DD73E790A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19" y="2562"/>
                          <a:ext cx="132" cy="1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21" name="Object 45">
              <a:extLst>
                <a:ext uri="{FF2B5EF4-FFF2-40B4-BE49-F238E27FC236}">
                  <a16:creationId xmlns:a16="http://schemas.microsoft.com/office/drawing/2014/main" id="{CE4FF8DD-0819-4B56-8835-56320E3E6C8F}"/>
                </a:ext>
              </a:extLst>
            </p:cNvPr>
            <p:cNvGraphicFramePr>
              <a:graphicFrameLocks noChangeAspect="1"/>
            </p:cNvGraphicFramePr>
            <p:nvPr/>
          </p:nvGraphicFramePr>
          <p:xfrm>
            <a:off x="4619" y="2901"/>
            <a:ext cx="108" cy="132"/>
          </p:xfrm>
          <a:graphic>
            <a:graphicData uri="http://schemas.openxmlformats.org/presentationml/2006/ole">
              <mc:AlternateContent xmlns:mc="http://schemas.openxmlformats.org/markup-compatibility/2006">
                <mc:Choice xmlns:v="urn:schemas-microsoft-com:vml" Requires="v">
                  <p:oleObj spid="_x0000_s11326" name="Equation" r:id="rId21" imgW="114201" imgH="139579" progId="Equation.3">
                    <p:embed/>
                  </p:oleObj>
                </mc:Choice>
                <mc:Fallback>
                  <p:oleObj name="Equation" r:id="rId21" imgW="114201" imgH="139579" progId="Equation.3">
                    <p:embed/>
                    <p:pic>
                      <p:nvPicPr>
                        <p:cNvPr id="105" name="Object 45">
                          <a:extLst>
                            <a:ext uri="{FF2B5EF4-FFF2-40B4-BE49-F238E27FC236}">
                              <a16:creationId xmlns:a16="http://schemas.microsoft.com/office/drawing/2014/main" id="{9A240980-51F4-4CA2-8D03-071BE320DBE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19" y="2901"/>
                          <a:ext cx="108" cy="1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2" name="Line 46">
              <a:extLst>
                <a:ext uri="{FF2B5EF4-FFF2-40B4-BE49-F238E27FC236}">
                  <a16:creationId xmlns:a16="http://schemas.microsoft.com/office/drawing/2014/main" id="{541953BC-F108-4708-B6A5-8E4F548B9D2A}"/>
                </a:ext>
              </a:extLst>
            </p:cNvPr>
            <p:cNvSpPr>
              <a:spLocks noChangeShapeType="1"/>
            </p:cNvSpPr>
            <p:nvPr/>
          </p:nvSpPr>
          <p:spPr bwMode="auto">
            <a:xfrm rot="-1320000">
              <a:off x="4674" y="2550"/>
              <a:ext cx="0" cy="13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3" name="Oval 47">
              <a:extLst>
                <a:ext uri="{FF2B5EF4-FFF2-40B4-BE49-F238E27FC236}">
                  <a16:creationId xmlns:a16="http://schemas.microsoft.com/office/drawing/2014/main" id="{19D6EFEF-F746-4A34-B692-41BEA6C306FD}"/>
                </a:ext>
              </a:extLst>
            </p:cNvPr>
            <p:cNvSpPr>
              <a:spLocks noChangeAspect="1" noChangeArrowheads="1"/>
            </p:cNvSpPr>
            <p:nvPr/>
          </p:nvSpPr>
          <p:spPr bwMode="auto">
            <a:xfrm rot="-1320000">
              <a:off x="4596" y="3013"/>
              <a:ext cx="138" cy="363"/>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4" name="Object 48">
              <a:extLst>
                <a:ext uri="{FF2B5EF4-FFF2-40B4-BE49-F238E27FC236}">
                  <a16:creationId xmlns:a16="http://schemas.microsoft.com/office/drawing/2014/main" id="{DB5102E6-39DB-40E6-8D13-3DF76CF95B57}"/>
                </a:ext>
              </a:extLst>
            </p:cNvPr>
            <p:cNvGraphicFramePr>
              <a:graphicFrameLocks noChangeAspect="1"/>
            </p:cNvGraphicFramePr>
            <p:nvPr/>
          </p:nvGraphicFramePr>
          <p:xfrm>
            <a:off x="4568" y="3105"/>
            <a:ext cx="192" cy="168"/>
          </p:xfrm>
          <a:graphic>
            <a:graphicData uri="http://schemas.openxmlformats.org/presentationml/2006/ole">
              <mc:AlternateContent xmlns:mc="http://schemas.openxmlformats.org/markup-compatibility/2006">
                <mc:Choice xmlns:v="urn:schemas-microsoft-com:vml" Requires="v">
                  <p:oleObj spid="_x0000_s11327" name="Equation" r:id="rId23" imgW="202936" imgH="177569" progId="Equation.3">
                    <p:embed/>
                  </p:oleObj>
                </mc:Choice>
                <mc:Fallback>
                  <p:oleObj name="Equation" r:id="rId23" imgW="202936" imgH="177569" progId="Equation.3">
                    <p:embed/>
                    <p:pic>
                      <p:nvPicPr>
                        <p:cNvPr id="108" name="Object 48">
                          <a:extLst>
                            <a:ext uri="{FF2B5EF4-FFF2-40B4-BE49-F238E27FC236}">
                              <a16:creationId xmlns:a16="http://schemas.microsoft.com/office/drawing/2014/main" id="{121E8B9E-7EC7-4AAD-AD2C-43435C6CCB8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68" y="3105"/>
                          <a:ext cx="192"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5" name="Line 49">
              <a:extLst>
                <a:ext uri="{FF2B5EF4-FFF2-40B4-BE49-F238E27FC236}">
                  <a16:creationId xmlns:a16="http://schemas.microsoft.com/office/drawing/2014/main" id="{C6354BF3-F543-411B-B6E7-2D0249AE92CC}"/>
                </a:ext>
              </a:extLst>
            </p:cNvPr>
            <p:cNvSpPr>
              <a:spLocks noChangeShapeType="1"/>
            </p:cNvSpPr>
            <p:nvPr/>
          </p:nvSpPr>
          <p:spPr bwMode="auto">
            <a:xfrm rot="-1140000">
              <a:off x="4606" y="2519"/>
              <a:ext cx="0" cy="1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6" name="Oval 50">
              <a:extLst>
                <a:ext uri="{FF2B5EF4-FFF2-40B4-BE49-F238E27FC236}">
                  <a16:creationId xmlns:a16="http://schemas.microsoft.com/office/drawing/2014/main" id="{1BB3F816-8432-4E0E-9E76-0DF8B7CEADED}"/>
                </a:ext>
              </a:extLst>
            </p:cNvPr>
            <p:cNvSpPr>
              <a:spLocks noChangeAspect="1" noChangeArrowheads="1"/>
            </p:cNvSpPr>
            <p:nvPr/>
          </p:nvSpPr>
          <p:spPr bwMode="auto">
            <a:xfrm rot="-1140000">
              <a:off x="4412" y="2675"/>
              <a:ext cx="155" cy="409"/>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7" name="Object 51">
              <a:extLst>
                <a:ext uri="{FF2B5EF4-FFF2-40B4-BE49-F238E27FC236}">
                  <a16:creationId xmlns:a16="http://schemas.microsoft.com/office/drawing/2014/main" id="{2EB7B46A-D4C2-409D-A2F6-86173122733E}"/>
                </a:ext>
              </a:extLst>
            </p:cNvPr>
            <p:cNvGraphicFramePr>
              <a:graphicFrameLocks noChangeAspect="1"/>
            </p:cNvGraphicFramePr>
            <p:nvPr/>
          </p:nvGraphicFramePr>
          <p:xfrm>
            <a:off x="4411" y="2807"/>
            <a:ext cx="156" cy="144"/>
          </p:xfrm>
          <a:graphic>
            <a:graphicData uri="http://schemas.openxmlformats.org/presentationml/2006/ole">
              <mc:AlternateContent xmlns:mc="http://schemas.openxmlformats.org/markup-compatibility/2006">
                <mc:Choice xmlns:v="urn:schemas-microsoft-com:vml" Requires="v">
                  <p:oleObj spid="_x0000_s11328" name="Equation" r:id="rId25" imgW="164957" imgH="152268" progId="Equation.3">
                    <p:embed/>
                  </p:oleObj>
                </mc:Choice>
                <mc:Fallback>
                  <p:oleObj name="Equation" r:id="rId25" imgW="164957" imgH="152268" progId="Equation.3">
                    <p:embed/>
                    <p:pic>
                      <p:nvPicPr>
                        <p:cNvPr id="111" name="Object 51">
                          <a:extLst>
                            <a:ext uri="{FF2B5EF4-FFF2-40B4-BE49-F238E27FC236}">
                              <a16:creationId xmlns:a16="http://schemas.microsoft.com/office/drawing/2014/main" id="{C76109E2-A7D5-4F8B-B85D-A7FFDF705C0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11" y="2807"/>
                          <a:ext cx="156" cy="14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4288671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Static optimization formulation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83</a:t>
            </a:fld>
            <a:endParaRPr lang="de-AT" dirty="0"/>
          </a:p>
        </p:txBody>
      </p:sp>
      <p:graphicFrame>
        <p:nvGraphicFramePr>
          <p:cNvPr id="72" name="Object 55">
            <a:extLst>
              <a:ext uri="{FF2B5EF4-FFF2-40B4-BE49-F238E27FC236}">
                <a16:creationId xmlns:a16="http://schemas.microsoft.com/office/drawing/2014/main" id="{366F5CA7-6C77-4BF4-9A71-C69BA83B76C7}"/>
              </a:ext>
            </a:extLst>
          </p:cNvPr>
          <p:cNvGraphicFramePr>
            <a:graphicFrameLocks noChangeAspect="1"/>
          </p:cNvGraphicFramePr>
          <p:nvPr>
            <p:extLst>
              <p:ext uri="{D42A27DB-BD31-4B8C-83A1-F6EECF244321}">
                <p14:modId xmlns:p14="http://schemas.microsoft.com/office/powerpoint/2010/main" val="1940820470"/>
              </p:ext>
            </p:extLst>
          </p:nvPr>
        </p:nvGraphicFramePr>
        <p:xfrm>
          <a:off x="2714069" y="2211723"/>
          <a:ext cx="1631842" cy="764712"/>
        </p:xfrm>
        <a:graphic>
          <a:graphicData uri="http://schemas.openxmlformats.org/presentationml/2006/ole">
            <mc:AlternateContent xmlns:mc="http://schemas.openxmlformats.org/markup-compatibility/2006">
              <mc:Choice xmlns:v="urn:schemas-microsoft-com:vml" Requires="v">
                <p:oleObj spid="_x0000_s12311" name="Equation" r:id="rId4" imgW="927100" imgH="431800" progId="Equation.3">
                  <p:embed/>
                </p:oleObj>
              </mc:Choice>
              <mc:Fallback>
                <p:oleObj name="Equation" r:id="rId4" imgW="927100" imgH="431800" progId="Equation.3">
                  <p:embed/>
                  <p:pic>
                    <p:nvPicPr>
                      <p:cNvPr id="114" name="Object 55">
                        <a:extLst>
                          <a:ext uri="{FF2B5EF4-FFF2-40B4-BE49-F238E27FC236}">
                            <a16:creationId xmlns:a16="http://schemas.microsoft.com/office/drawing/2014/main" id="{0542C718-CE2D-4F7A-955F-A87EE6C36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069" y="2211723"/>
                        <a:ext cx="1631842" cy="76471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3" name="Text Box 56">
            <a:extLst>
              <a:ext uri="{FF2B5EF4-FFF2-40B4-BE49-F238E27FC236}">
                <a16:creationId xmlns:a16="http://schemas.microsoft.com/office/drawing/2014/main" id="{DFB8A2E0-55D6-41A8-838F-BCF5F70B65BF}"/>
              </a:ext>
            </a:extLst>
          </p:cNvPr>
          <p:cNvSpPr txBox="1">
            <a:spLocks noChangeArrowheads="1"/>
          </p:cNvSpPr>
          <p:nvPr/>
        </p:nvSpPr>
        <p:spPr bwMode="auto">
          <a:xfrm>
            <a:off x="4979610" y="2467693"/>
            <a:ext cx="301898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force</a:t>
            </a:r>
          </a:p>
        </p:txBody>
      </p:sp>
      <p:graphicFrame>
        <p:nvGraphicFramePr>
          <p:cNvPr id="74" name="Object 59">
            <a:extLst>
              <a:ext uri="{FF2B5EF4-FFF2-40B4-BE49-F238E27FC236}">
                <a16:creationId xmlns:a16="http://schemas.microsoft.com/office/drawing/2014/main" id="{8241DB3D-7986-4172-96FA-1B5CDDB1E6E6}"/>
              </a:ext>
            </a:extLst>
          </p:cNvPr>
          <p:cNvGraphicFramePr>
            <a:graphicFrameLocks noChangeAspect="1"/>
          </p:cNvGraphicFramePr>
          <p:nvPr>
            <p:extLst>
              <p:ext uri="{D42A27DB-BD31-4B8C-83A1-F6EECF244321}">
                <p14:modId xmlns:p14="http://schemas.microsoft.com/office/powerpoint/2010/main" val="3465151379"/>
              </p:ext>
            </p:extLst>
          </p:nvPr>
        </p:nvGraphicFramePr>
        <p:xfrm>
          <a:off x="2643347" y="2958817"/>
          <a:ext cx="2502385" cy="899561"/>
        </p:xfrm>
        <a:graphic>
          <a:graphicData uri="http://schemas.openxmlformats.org/presentationml/2006/ole">
            <mc:AlternateContent xmlns:mc="http://schemas.openxmlformats.org/markup-compatibility/2006">
              <mc:Choice xmlns:v="urn:schemas-microsoft-com:vml" Requires="v">
                <p:oleObj spid="_x0000_s12312" name="Equation" r:id="rId6" imgW="1422400" imgH="508000" progId="Equation.3">
                  <p:embed/>
                </p:oleObj>
              </mc:Choice>
              <mc:Fallback>
                <p:oleObj name="Equation" r:id="rId6" imgW="1422400" imgH="508000" progId="Equation.3">
                  <p:embed/>
                  <p:pic>
                    <p:nvPicPr>
                      <p:cNvPr id="116" name="Object 59">
                        <a:extLst>
                          <a:ext uri="{FF2B5EF4-FFF2-40B4-BE49-F238E27FC236}">
                            <a16:creationId xmlns:a16="http://schemas.microsoft.com/office/drawing/2014/main" id="{A35AE263-167F-4EA7-A403-247AB6BB0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3347" y="2958817"/>
                        <a:ext cx="2502385" cy="899561"/>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5" name="Text Box 60">
            <a:extLst>
              <a:ext uri="{FF2B5EF4-FFF2-40B4-BE49-F238E27FC236}">
                <a16:creationId xmlns:a16="http://schemas.microsoft.com/office/drawing/2014/main" id="{1DF64BB8-73A5-4269-B919-45D5E0865B4C}"/>
              </a:ext>
            </a:extLst>
          </p:cNvPr>
          <p:cNvSpPr txBox="1">
            <a:spLocks noChangeArrowheads="1"/>
          </p:cNvSpPr>
          <p:nvPr/>
        </p:nvSpPr>
        <p:spPr bwMode="auto">
          <a:xfrm>
            <a:off x="5632779" y="3263798"/>
            <a:ext cx="301898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stress)</a:t>
            </a:r>
            <a:r>
              <a:rPr lang="en-US" sz="1500" baseline="30000" dirty="0">
                <a:latin typeface="Verdana" charset="0"/>
              </a:rPr>
              <a:t>3</a:t>
            </a:r>
            <a:r>
              <a:rPr lang="en-US" sz="1500" dirty="0">
                <a:latin typeface="Verdana" charset="0"/>
              </a:rPr>
              <a:t> ~</a:t>
            </a:r>
            <a:endParaRPr lang="en-US" sz="1500" baseline="30000" dirty="0">
              <a:latin typeface="Verdana" charset="0"/>
            </a:endParaRPr>
          </a:p>
        </p:txBody>
      </p:sp>
      <p:sp>
        <p:nvSpPr>
          <p:cNvPr id="76" name="Text Box 61">
            <a:extLst>
              <a:ext uri="{FF2B5EF4-FFF2-40B4-BE49-F238E27FC236}">
                <a16:creationId xmlns:a16="http://schemas.microsoft.com/office/drawing/2014/main" id="{4A1C71DA-20C2-4096-B528-419B498FFD22}"/>
              </a:ext>
            </a:extLst>
          </p:cNvPr>
          <p:cNvSpPr txBox="1">
            <a:spLocks noChangeArrowheads="1"/>
          </p:cNvSpPr>
          <p:nvPr/>
        </p:nvSpPr>
        <p:spPr bwMode="auto">
          <a:xfrm>
            <a:off x="7485391" y="3251044"/>
            <a:ext cx="1827744"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a:latin typeface="Verdana" charset="0"/>
              </a:rPr>
              <a:t>Metabolic energy</a:t>
            </a:r>
            <a:endParaRPr lang="en-US" sz="1500" baseline="30000">
              <a:latin typeface="Verdana" charset="0"/>
            </a:endParaRPr>
          </a:p>
        </p:txBody>
      </p:sp>
      <p:graphicFrame>
        <p:nvGraphicFramePr>
          <p:cNvPr id="77" name="Object 65">
            <a:extLst>
              <a:ext uri="{FF2B5EF4-FFF2-40B4-BE49-F238E27FC236}">
                <a16:creationId xmlns:a16="http://schemas.microsoft.com/office/drawing/2014/main" id="{C677C7B7-561F-4B33-8E47-8EBFFBCABF7E}"/>
              </a:ext>
            </a:extLst>
          </p:cNvPr>
          <p:cNvGraphicFramePr>
            <a:graphicFrameLocks noChangeAspect="1"/>
          </p:cNvGraphicFramePr>
          <p:nvPr>
            <p:extLst>
              <p:ext uri="{D42A27DB-BD31-4B8C-83A1-F6EECF244321}">
                <p14:modId xmlns:p14="http://schemas.microsoft.com/office/powerpoint/2010/main" val="1625207702"/>
              </p:ext>
            </p:extLst>
          </p:nvPr>
        </p:nvGraphicFramePr>
        <p:xfrm>
          <a:off x="2643347" y="3818225"/>
          <a:ext cx="3845753" cy="899562"/>
        </p:xfrm>
        <a:graphic>
          <a:graphicData uri="http://schemas.openxmlformats.org/presentationml/2006/ole">
            <mc:AlternateContent xmlns:mc="http://schemas.openxmlformats.org/markup-compatibility/2006">
              <mc:Choice xmlns:v="urn:schemas-microsoft-com:vml" Requires="v">
                <p:oleObj spid="_x0000_s12313" name="Equation" r:id="rId8" imgW="2184400" imgH="508000" progId="Equation.3">
                  <p:embed/>
                </p:oleObj>
              </mc:Choice>
              <mc:Fallback>
                <p:oleObj name="Equation" r:id="rId8" imgW="2184400" imgH="508000" progId="Equation.3">
                  <p:embed/>
                  <p:pic>
                    <p:nvPicPr>
                      <p:cNvPr id="119" name="Object 65">
                        <a:extLst>
                          <a:ext uri="{FF2B5EF4-FFF2-40B4-BE49-F238E27FC236}">
                            <a16:creationId xmlns:a16="http://schemas.microsoft.com/office/drawing/2014/main" id="{E5D21800-BBD4-48C0-83EF-0B5157E47F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3347" y="3818225"/>
                        <a:ext cx="3845753" cy="899562"/>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8" name="Text Box 66">
            <a:extLst>
              <a:ext uri="{FF2B5EF4-FFF2-40B4-BE49-F238E27FC236}">
                <a16:creationId xmlns:a16="http://schemas.microsoft.com/office/drawing/2014/main" id="{92E0ACD6-5F62-4DEF-B24C-AA069979EABC}"/>
              </a:ext>
            </a:extLst>
          </p:cNvPr>
          <p:cNvSpPr txBox="1">
            <a:spLocks noChangeArrowheads="1"/>
          </p:cNvSpPr>
          <p:nvPr/>
        </p:nvSpPr>
        <p:spPr bwMode="auto">
          <a:xfrm>
            <a:off x="6800324" y="4121505"/>
            <a:ext cx="301898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activation)</a:t>
            </a:r>
            <a:r>
              <a:rPr lang="en-US" sz="1500" baseline="30000" dirty="0">
                <a:latin typeface="Verdana" charset="0"/>
              </a:rPr>
              <a:t>2</a:t>
            </a:r>
          </a:p>
        </p:txBody>
      </p:sp>
      <p:sp>
        <p:nvSpPr>
          <p:cNvPr id="79" name="Text Box 56">
            <a:extLst>
              <a:ext uri="{FF2B5EF4-FFF2-40B4-BE49-F238E27FC236}">
                <a16:creationId xmlns:a16="http://schemas.microsoft.com/office/drawing/2014/main" id="{A722503B-5252-4C3D-8D76-759D33E9527D}"/>
              </a:ext>
            </a:extLst>
          </p:cNvPr>
          <p:cNvSpPr txBox="1">
            <a:spLocks noChangeArrowheads="1"/>
          </p:cNvSpPr>
          <p:nvPr/>
        </p:nvSpPr>
        <p:spPr bwMode="auto">
          <a:xfrm>
            <a:off x="2160169" y="1814253"/>
            <a:ext cx="532522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2000" dirty="0">
                <a:latin typeface="Verdana" charset="0"/>
              </a:rPr>
              <a:t>Example for performance criteria</a:t>
            </a:r>
          </a:p>
        </p:txBody>
      </p:sp>
    </p:spTree>
    <p:extLst>
      <p:ext uri="{BB962C8B-B14F-4D97-AF65-F5344CB8AC3E}">
        <p14:creationId xmlns:p14="http://schemas.microsoft.com/office/powerpoint/2010/main" val="5312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6" grpId="0"/>
      <p:bldP spid="7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84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777262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85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main 3 factors affecting muscle forces</a:t>
            </a:r>
          </a:p>
          <a:p>
            <a:r>
              <a:rPr lang="en-US" dirty="0"/>
              <a:t>What is the main difference between the actuator.xml files from RRA and SO?</a:t>
            </a:r>
          </a:p>
        </p:txBody>
      </p:sp>
    </p:spTree>
    <p:extLst>
      <p:ext uri="{BB962C8B-B14F-4D97-AF65-F5344CB8AC3E}">
        <p14:creationId xmlns:p14="http://schemas.microsoft.com/office/powerpoint/2010/main" val="2669116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 – walking data)</a:t>
            </a:r>
          </a:p>
        </p:txBody>
      </p:sp>
      <p:sp>
        <p:nvSpPr>
          <p:cNvPr id="4" name="Slide Number Placeholder 3"/>
          <p:cNvSpPr>
            <a:spLocks noGrp="1"/>
          </p:cNvSpPr>
          <p:nvPr>
            <p:ph type="sldNum" sz="quarter" idx="4"/>
          </p:nvPr>
        </p:nvSpPr>
        <p:spPr/>
        <p:txBody>
          <a:bodyPr/>
          <a:lstStyle/>
          <a:p>
            <a:fld id="{C35489C1-6B33-4937-9006-E5F93C9ADEC8}" type="slidenum">
              <a:rPr lang="de-AT" smtClean="0"/>
              <a:pPr/>
              <a:t>86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753501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87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peak force of biceps femoris and soleus muscles?</a:t>
            </a:r>
          </a:p>
          <a:p>
            <a:r>
              <a:rPr lang="en-US" dirty="0"/>
              <a:t>How do the muscle activations look?</a:t>
            </a:r>
          </a:p>
        </p:txBody>
      </p:sp>
    </p:spTree>
    <p:extLst>
      <p:ext uri="{BB962C8B-B14F-4D97-AF65-F5344CB8AC3E}">
        <p14:creationId xmlns:p14="http://schemas.microsoft.com/office/powerpoint/2010/main" val="3253500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a:extLst>
              <a:ext uri="{FF2B5EF4-FFF2-40B4-BE49-F238E27FC236}">
                <a16:creationId xmlns:a16="http://schemas.microsoft.com/office/drawing/2014/main" id="{2E635E06-3480-434B-8515-845FC35F4EB4}"/>
              </a:ext>
            </a:extLst>
          </p:cNvPr>
          <p:cNvSpPr txBox="1">
            <a:spLocks/>
          </p:cNvSpPr>
          <p:nvPr/>
        </p:nvSpPr>
        <p:spPr>
          <a:xfrm>
            <a:off x="435006" y="350839"/>
            <a:ext cx="9851994" cy="10985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solidFill>
                  <a:srgbClr val="FF0000"/>
                </a:solidFill>
                <a:cs typeface="ＭＳ Ｐゴシック" charset="0"/>
              </a:rPr>
              <a:t>Joint reaction forces</a:t>
            </a:r>
          </a:p>
        </p:txBody>
      </p:sp>
      <p:pic>
        <p:nvPicPr>
          <p:cNvPr id="52" name="TD">
            <a:hlinkClick r:id="" action="ppaction://media"/>
            <a:extLst>
              <a:ext uri="{FF2B5EF4-FFF2-40B4-BE49-F238E27FC236}">
                <a16:creationId xmlns:a16="http://schemas.microsoft.com/office/drawing/2014/main" id="{6478FE75-38DC-4CEF-8C3A-1C7BC762DE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406" y="2021702"/>
            <a:ext cx="3587550" cy="3008099"/>
          </a:xfrm>
          <a:prstGeom prst="rect">
            <a:avLst/>
          </a:prstGeom>
        </p:spPr>
      </p:pic>
      <p:grpSp>
        <p:nvGrpSpPr>
          <p:cNvPr id="2" name="Gruppieren 1">
            <a:extLst>
              <a:ext uri="{FF2B5EF4-FFF2-40B4-BE49-F238E27FC236}">
                <a16:creationId xmlns:a16="http://schemas.microsoft.com/office/drawing/2014/main" id="{5840B369-F0C4-4455-9E94-4F48CE951757}"/>
              </a:ext>
            </a:extLst>
          </p:cNvPr>
          <p:cNvGrpSpPr/>
          <p:nvPr/>
        </p:nvGrpSpPr>
        <p:grpSpPr>
          <a:xfrm>
            <a:off x="4483131" y="2021702"/>
            <a:ext cx="6934200" cy="3164748"/>
            <a:chOff x="435006" y="2283552"/>
            <a:chExt cx="6934200" cy="3164748"/>
          </a:xfrm>
        </p:grpSpPr>
        <p:pic>
          <p:nvPicPr>
            <p:cNvPr id="53" name="Picture 1">
              <a:extLst>
                <a:ext uri="{FF2B5EF4-FFF2-40B4-BE49-F238E27FC236}">
                  <a16:creationId xmlns:a16="http://schemas.microsoft.com/office/drawing/2014/main" id="{39F87EB6-E1F6-4BB7-B2AA-D4DF8DB4F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56" y="2633618"/>
              <a:ext cx="2264569"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99A09710-C2CA-42DF-8553-11C35C99E834}"/>
                </a:ext>
              </a:extLst>
            </p:cNvPr>
            <p:cNvSpPr txBox="1">
              <a:spLocks noChangeArrowheads="1"/>
            </p:cNvSpPr>
            <p:nvPr/>
          </p:nvSpPr>
          <p:spPr bwMode="auto">
            <a:xfrm>
              <a:off x="625506" y="5091068"/>
              <a:ext cx="211455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err="1">
                  <a:solidFill>
                    <a:srgbClr val="000000"/>
                  </a:solidFill>
                </a:rPr>
                <a:t>Argenson</a:t>
              </a:r>
              <a:r>
                <a:rPr lang="en-US" altLang="nl-BE" sz="750" dirty="0">
                  <a:solidFill>
                    <a:srgbClr val="000000"/>
                  </a:solidFill>
                </a:rPr>
                <a:t> et al, 2005</a:t>
              </a:r>
            </a:p>
          </p:txBody>
        </p:sp>
        <p:sp>
          <p:nvSpPr>
            <p:cNvPr id="55" name="TextBox 8">
              <a:extLst>
                <a:ext uri="{FF2B5EF4-FFF2-40B4-BE49-F238E27FC236}">
                  <a16:creationId xmlns:a16="http://schemas.microsoft.com/office/drawing/2014/main" id="{021F0142-1043-40AA-9D63-7540EB671E3E}"/>
                </a:ext>
              </a:extLst>
            </p:cNvPr>
            <p:cNvSpPr txBox="1">
              <a:spLocks noChangeArrowheads="1"/>
            </p:cNvSpPr>
            <p:nvPr/>
          </p:nvSpPr>
          <p:spPr bwMode="auto">
            <a:xfrm>
              <a:off x="435006" y="2283552"/>
              <a:ext cx="2590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1350" dirty="0">
                  <a:solidFill>
                    <a:srgbClr val="000000"/>
                  </a:solidFill>
                  <a:latin typeface="Arial" panose="020B0604020202020204" pitchFamily="34" charset="0"/>
                </a:rPr>
                <a:t>Design Biomedical Devices</a:t>
              </a:r>
            </a:p>
          </p:txBody>
        </p:sp>
        <p:sp>
          <p:nvSpPr>
            <p:cNvPr id="56" name="TextBox 10">
              <a:extLst>
                <a:ext uri="{FF2B5EF4-FFF2-40B4-BE49-F238E27FC236}">
                  <a16:creationId xmlns:a16="http://schemas.microsoft.com/office/drawing/2014/main" id="{BDE5A65C-C98C-4B52-A8D8-E1DCB601B036}"/>
                </a:ext>
              </a:extLst>
            </p:cNvPr>
            <p:cNvSpPr txBox="1">
              <a:spLocks noChangeArrowheads="1"/>
            </p:cNvSpPr>
            <p:nvPr/>
          </p:nvSpPr>
          <p:spPr bwMode="auto">
            <a:xfrm>
              <a:off x="2911506" y="5148218"/>
              <a:ext cx="2057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a:solidFill>
                    <a:srgbClr val="000000"/>
                  </a:solidFill>
                </a:rPr>
                <a:t>Draper et al. 2006</a:t>
              </a:r>
            </a:p>
          </p:txBody>
        </p:sp>
        <p:pic>
          <p:nvPicPr>
            <p:cNvPr id="57" name="Picture 4" descr="C:\Users\mdemers\AppData\Local\Temp\msohtmlclip1\01\clip_image001.png">
              <a:extLst>
                <a:ext uri="{FF2B5EF4-FFF2-40B4-BE49-F238E27FC236}">
                  <a16:creationId xmlns:a16="http://schemas.microsoft.com/office/drawing/2014/main" id="{F4B4CF32-3698-4E65-8DE2-0FB4FF8FB6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5806" y="2690768"/>
              <a:ext cx="1971675" cy="24145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8" name="Picture 6" descr="Knee Surgery 4 - Medial Meniscus And Patella Cartilage Damage by USC2000.">
              <a:extLst>
                <a:ext uri="{FF2B5EF4-FFF2-40B4-BE49-F238E27FC236}">
                  <a16:creationId xmlns:a16="http://schemas.microsoft.com/office/drawing/2014/main" id="{E118F45D-B634-453F-8018-2AA502278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477" r="11409"/>
            <a:stretch>
              <a:fillRect/>
            </a:stretch>
          </p:blipFill>
          <p:spPr bwMode="auto">
            <a:xfrm>
              <a:off x="5254657" y="2690768"/>
              <a:ext cx="2013347" cy="2400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9" name="TextBox 13">
              <a:extLst>
                <a:ext uri="{FF2B5EF4-FFF2-40B4-BE49-F238E27FC236}">
                  <a16:creationId xmlns:a16="http://schemas.microsoft.com/office/drawing/2014/main" id="{792C8710-AE82-46C8-B948-5D446F8065B6}"/>
                </a:ext>
              </a:extLst>
            </p:cNvPr>
            <p:cNvSpPr txBox="1">
              <a:spLocks noChangeArrowheads="1"/>
            </p:cNvSpPr>
            <p:nvPr/>
          </p:nvSpPr>
          <p:spPr bwMode="auto">
            <a:xfrm>
              <a:off x="2854356" y="2290718"/>
              <a:ext cx="23431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l-BE" sz="1350">
                  <a:solidFill>
                    <a:srgbClr val="000000"/>
                  </a:solidFill>
                  <a:latin typeface="Arial" panose="020B0604020202020204" pitchFamily="34" charset="0"/>
                </a:rPr>
                <a:t>Predict Tissue Stress</a:t>
              </a:r>
            </a:p>
          </p:txBody>
        </p:sp>
        <p:sp>
          <p:nvSpPr>
            <p:cNvPr id="60" name="TextBox 14">
              <a:extLst>
                <a:ext uri="{FF2B5EF4-FFF2-40B4-BE49-F238E27FC236}">
                  <a16:creationId xmlns:a16="http://schemas.microsoft.com/office/drawing/2014/main" id="{6C93F409-93AC-4D57-8E5B-37FE81137FB4}"/>
                </a:ext>
              </a:extLst>
            </p:cNvPr>
            <p:cNvSpPr txBox="1">
              <a:spLocks noChangeArrowheads="1"/>
            </p:cNvSpPr>
            <p:nvPr/>
          </p:nvSpPr>
          <p:spPr bwMode="auto">
            <a:xfrm>
              <a:off x="5140356" y="2290718"/>
              <a:ext cx="22288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l-BE" sz="1350">
                  <a:solidFill>
                    <a:srgbClr val="000000"/>
                  </a:solidFill>
                  <a:latin typeface="Arial" panose="020B0604020202020204" pitchFamily="34" charset="0"/>
                </a:rPr>
                <a:t>Study degradation</a:t>
              </a:r>
            </a:p>
          </p:txBody>
        </p:sp>
        <p:sp>
          <p:nvSpPr>
            <p:cNvPr id="61" name="TextBox 15">
              <a:extLst>
                <a:ext uri="{FF2B5EF4-FFF2-40B4-BE49-F238E27FC236}">
                  <a16:creationId xmlns:a16="http://schemas.microsoft.com/office/drawing/2014/main" id="{6D8CE811-A74F-405F-81EC-8EF5C0D3AD58}"/>
                </a:ext>
              </a:extLst>
            </p:cNvPr>
            <p:cNvSpPr txBox="1">
              <a:spLocks noChangeArrowheads="1"/>
            </p:cNvSpPr>
            <p:nvPr/>
          </p:nvSpPr>
          <p:spPr bwMode="auto">
            <a:xfrm>
              <a:off x="5197506" y="5148218"/>
              <a:ext cx="20574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a:solidFill>
                    <a:srgbClr val="000000"/>
                  </a:solidFill>
                </a:rPr>
                <a:t>USC2000, 2009, </a:t>
              </a:r>
              <a:r>
                <a:rPr lang="en-US" altLang="nl-BE" sz="600" dirty="0">
                  <a:solidFill>
                    <a:srgbClr val="000000"/>
                  </a:solidFill>
                </a:rPr>
                <a:t>http://www.flickr.com/photos/usc2000/3189533413/ </a:t>
              </a:r>
            </a:p>
          </p:txBody>
        </p:sp>
      </p:grpSp>
    </p:spTree>
    <p:extLst>
      <p:ext uri="{BB962C8B-B14F-4D97-AF65-F5344CB8AC3E}">
        <p14:creationId xmlns:p14="http://schemas.microsoft.com/office/powerpoint/2010/main" val="5234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92"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2"/>
                                        </p:tgtEl>
                                      </p:cBhvr>
                                    </p:cmd>
                                  </p:childTnLst>
                                </p:cTn>
                              </p:par>
                            </p:childTnLst>
                          </p:cTn>
                        </p:par>
                      </p:childTnLst>
                    </p:cTn>
                  </p:par>
                </p:childTnLst>
              </p:cTn>
              <p:nextCondLst>
                <p:cond evt="onClick" delay="0">
                  <p:tgtEl>
                    <p:spTgt spid="52"/>
                  </p:tgtEl>
                </p:cond>
              </p:nextCondLst>
            </p:seq>
            <p:video>
              <p:cMediaNode vol="80000">
                <p:cTn id="16" fill="hold" display="0">
                  <p:stCondLst>
                    <p:cond delay="indefinite"/>
                  </p:stCondLst>
                </p:cTn>
                <p:tgtEl>
                  <p:spTgt spid="52"/>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AutoShape 12"/>
          <p:cNvSpPr>
            <a:spLocks noChangeArrowheads="1"/>
          </p:cNvSpPr>
          <p:nvPr/>
        </p:nvSpPr>
        <p:spPr bwMode="auto">
          <a:xfrm>
            <a:off x="4578352" y="30734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cxnSp>
        <p:nvCxnSpPr>
          <p:cNvPr id="35" name="Elbow Connector 37"/>
          <p:cNvCxnSpPr/>
          <p:nvPr/>
        </p:nvCxnSpPr>
        <p:spPr bwMode="auto">
          <a:xfrm rot="16200000" flipH="1">
            <a:off x="5453064" y="2932644"/>
            <a:ext cx="346075" cy="3175"/>
          </a:xfrm>
          <a:prstGeom prst="bentConnector3">
            <a:avLst>
              <a:gd name="adj1" fmla="val 50000"/>
            </a:avLst>
          </a:prstGeom>
          <a:solidFill>
            <a:schemeClr val="bg1">
              <a:alpha val="70000"/>
            </a:schemeClr>
          </a:solidFill>
          <a:ln w="38100" cap="flat" cmpd="sng" algn="ctr">
            <a:solidFill>
              <a:schemeClr val="bg1">
                <a:lumMod val="50000"/>
              </a:schemeClr>
            </a:solidFill>
            <a:prstDash val="solid"/>
            <a:round/>
            <a:headEnd type="none" w="med" len="med"/>
            <a:tailEnd type="oval"/>
          </a:ln>
          <a:effectLst/>
        </p:spPr>
      </p:cxnSp>
      <p:sp>
        <p:nvSpPr>
          <p:cNvPr id="32770" name="Rectangle 2"/>
          <p:cNvSpPr>
            <a:spLocks noGrp="1" noChangeArrowheads="1"/>
          </p:cNvSpPr>
          <p:nvPr>
            <p:ph type="title"/>
          </p:nvPr>
        </p:nvSpPr>
        <p:spPr>
          <a:xfrm>
            <a:off x="595313" y="469622"/>
            <a:ext cx="9986962" cy="466725"/>
          </a:xfrm>
        </p:spPr>
        <p:txBody>
          <a:bodyPr>
            <a:normAutofit fontScale="90000"/>
          </a:bodyPr>
          <a:lstStyle/>
          <a:p>
            <a:r>
              <a:rPr lang="en-US" altLang="nl-BE" dirty="0">
                <a:solidFill>
                  <a:srgbClr val="C00000"/>
                </a:solidFill>
              </a:rPr>
              <a:t>Analyze tool to investigating a simulation</a:t>
            </a:r>
          </a:p>
        </p:txBody>
      </p:sp>
      <p:sp>
        <p:nvSpPr>
          <p:cNvPr id="146" name="AutoShape 12"/>
          <p:cNvSpPr>
            <a:spLocks noChangeArrowheads="1"/>
          </p:cNvSpPr>
          <p:nvPr/>
        </p:nvSpPr>
        <p:spPr bwMode="auto">
          <a:xfrm>
            <a:off x="4576763" y="2006603"/>
            <a:ext cx="2095500"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OpenSim Model</a:t>
            </a:r>
          </a:p>
        </p:txBody>
      </p:sp>
      <p:sp>
        <p:nvSpPr>
          <p:cNvPr id="39" name="AutoShape 12"/>
          <p:cNvSpPr>
            <a:spLocks noChangeArrowheads="1"/>
          </p:cNvSpPr>
          <p:nvPr/>
        </p:nvSpPr>
        <p:spPr bwMode="auto">
          <a:xfrm>
            <a:off x="4730752" y="32258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0" name="AutoShape 12"/>
          <p:cNvSpPr>
            <a:spLocks noChangeArrowheads="1"/>
          </p:cNvSpPr>
          <p:nvPr/>
        </p:nvSpPr>
        <p:spPr bwMode="auto">
          <a:xfrm>
            <a:off x="4883152" y="33782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1" name="AutoShape 12"/>
          <p:cNvSpPr>
            <a:spLocks noChangeArrowheads="1"/>
          </p:cNvSpPr>
          <p:nvPr/>
        </p:nvSpPr>
        <p:spPr bwMode="auto">
          <a:xfrm>
            <a:off x="5035552" y="35306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2" name="AutoShape 12"/>
          <p:cNvSpPr>
            <a:spLocks noChangeArrowheads="1"/>
          </p:cNvSpPr>
          <p:nvPr/>
        </p:nvSpPr>
        <p:spPr bwMode="auto">
          <a:xfrm>
            <a:off x="1998662" y="5066263"/>
            <a:ext cx="1924051" cy="815429"/>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Fiber/Tendon</a:t>
            </a:r>
          </a:p>
          <a:p>
            <a:pPr algn="ctr">
              <a:defRPr/>
            </a:pPr>
            <a:r>
              <a:rPr lang="en-US" sz="1600" dirty="0">
                <a:solidFill>
                  <a:schemeClr val="tx1">
                    <a:lumMod val="95000"/>
                    <a:lumOff val="5000"/>
                  </a:schemeClr>
                </a:solidFill>
                <a:cs typeface="Arial" pitchFamily="34" charset="0"/>
              </a:rPr>
              <a:t>Lengths</a:t>
            </a:r>
          </a:p>
        </p:txBody>
      </p:sp>
      <p:sp>
        <p:nvSpPr>
          <p:cNvPr id="45" name="AutoShape 12"/>
          <p:cNvSpPr>
            <a:spLocks noChangeArrowheads="1"/>
          </p:cNvSpPr>
          <p:nvPr/>
        </p:nvSpPr>
        <p:spPr bwMode="auto">
          <a:xfrm>
            <a:off x="4189412" y="5081801"/>
            <a:ext cx="1924051" cy="817352"/>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Moment</a:t>
            </a:r>
          </a:p>
          <a:p>
            <a:pPr algn="ctr">
              <a:defRPr/>
            </a:pPr>
            <a:r>
              <a:rPr lang="en-US" sz="1600" dirty="0">
                <a:solidFill>
                  <a:schemeClr val="tx1">
                    <a:lumMod val="95000"/>
                    <a:lumOff val="5000"/>
                  </a:schemeClr>
                </a:solidFill>
                <a:cs typeface="Arial" pitchFamily="34" charset="0"/>
              </a:rPr>
              <a:t>Arms</a:t>
            </a:r>
          </a:p>
        </p:txBody>
      </p:sp>
      <p:sp>
        <p:nvSpPr>
          <p:cNvPr id="46" name="AutoShape 12"/>
          <p:cNvSpPr>
            <a:spLocks noChangeArrowheads="1"/>
          </p:cNvSpPr>
          <p:nvPr/>
        </p:nvSpPr>
        <p:spPr bwMode="auto">
          <a:xfrm>
            <a:off x="6380162" y="5083387"/>
            <a:ext cx="1924051" cy="817353"/>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Body</a:t>
            </a:r>
          </a:p>
          <a:p>
            <a:pPr algn="ctr">
              <a:defRPr/>
            </a:pPr>
            <a:r>
              <a:rPr lang="en-US" sz="1600" dirty="0">
                <a:solidFill>
                  <a:schemeClr val="tx1">
                    <a:lumMod val="95000"/>
                    <a:lumOff val="5000"/>
                  </a:schemeClr>
                </a:solidFill>
                <a:cs typeface="Arial" pitchFamily="34" charset="0"/>
              </a:rPr>
              <a:t>Kinematics</a:t>
            </a:r>
          </a:p>
        </p:txBody>
      </p:sp>
      <p:sp>
        <p:nvSpPr>
          <p:cNvPr id="47" name="AutoShape 12"/>
          <p:cNvSpPr>
            <a:spLocks noChangeArrowheads="1"/>
          </p:cNvSpPr>
          <p:nvPr/>
        </p:nvSpPr>
        <p:spPr bwMode="auto">
          <a:xfrm>
            <a:off x="8570912" y="5086899"/>
            <a:ext cx="1924051" cy="815429"/>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Joint</a:t>
            </a:r>
          </a:p>
          <a:p>
            <a:pPr algn="ctr">
              <a:defRPr/>
            </a:pPr>
            <a:r>
              <a:rPr lang="en-US" sz="1600" dirty="0">
                <a:solidFill>
                  <a:schemeClr val="tx1">
                    <a:lumMod val="95000"/>
                    <a:lumOff val="5000"/>
                  </a:schemeClr>
                </a:solidFill>
                <a:cs typeface="Arial" pitchFamily="34" charset="0"/>
              </a:rPr>
              <a:t>Reactions</a:t>
            </a:r>
          </a:p>
        </p:txBody>
      </p:sp>
      <p:cxnSp>
        <p:nvCxnSpPr>
          <p:cNvPr id="48" name="Elbow Connector 37"/>
          <p:cNvCxnSpPr>
            <a:stCxn id="41" idx="2"/>
            <a:endCxn id="42" idx="0"/>
          </p:cNvCxnSpPr>
          <p:nvPr/>
        </p:nvCxnSpPr>
        <p:spPr bwMode="auto">
          <a:xfrm rot="5400000">
            <a:off x="4196556" y="3167858"/>
            <a:ext cx="652463" cy="3124200"/>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2" name="Elbow Connector 37"/>
          <p:cNvCxnSpPr>
            <a:stCxn id="41" idx="2"/>
            <a:endCxn id="45" idx="0"/>
          </p:cNvCxnSpPr>
          <p:nvPr/>
        </p:nvCxnSpPr>
        <p:spPr bwMode="auto">
          <a:xfrm rot="5400000">
            <a:off x="5283993" y="4271170"/>
            <a:ext cx="668339" cy="933451"/>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5" name="Elbow Connector 37"/>
          <p:cNvCxnSpPr>
            <a:stCxn id="41" idx="2"/>
            <a:endCxn id="46" idx="0"/>
          </p:cNvCxnSpPr>
          <p:nvPr/>
        </p:nvCxnSpPr>
        <p:spPr bwMode="auto">
          <a:xfrm rot="16200000" flipH="1">
            <a:off x="6378575" y="4110040"/>
            <a:ext cx="669925" cy="1257300"/>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8" name="Elbow Connector 37"/>
          <p:cNvCxnSpPr>
            <a:stCxn id="41" idx="2"/>
            <a:endCxn id="47" idx="0"/>
          </p:cNvCxnSpPr>
          <p:nvPr/>
        </p:nvCxnSpPr>
        <p:spPr bwMode="auto">
          <a:xfrm rot="16200000" flipH="1">
            <a:off x="7472363" y="3016252"/>
            <a:ext cx="673100" cy="3448051"/>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spTree>
    <p:custDataLst>
      <p:tags r:id="rId1"/>
    </p:custDataLst>
    <p:extLst>
      <p:ext uri="{BB962C8B-B14F-4D97-AF65-F5344CB8AC3E}">
        <p14:creationId xmlns:p14="http://schemas.microsoft.com/office/powerpoint/2010/main" val="3928518493"/>
      </p:ext>
    </p:extLst>
  </p:cSld>
  <p:clrMapOvr>
    <a:masterClrMapping/>
  </p:clrMapOvr>
  <mc:AlternateContent xmlns:mc="http://schemas.openxmlformats.org/markup-compatibility/2006" xmlns:p14="http://schemas.microsoft.com/office/powerpoint/2010/main">
    <mc:Choice Requires="p14">
      <p:transition spd="slow" p14:dur="2000" advTm="53954"/>
    </mc:Choice>
    <mc:Fallback xmlns="">
      <p:transition spd="slow" advTm="53954"/>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dissolve">
                                      <p:cBhvr>
                                        <p:cTn id="7" dur="500"/>
                                        <p:tgtEl>
                                          <p:spTgt spid="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4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par>
                          <p:cTn id="30" fill="hold" nodeType="afterGroup">
                            <p:stCondLst>
                              <p:cond delay="0"/>
                            </p:stCondLst>
                            <p:childTnLst>
                              <p:par>
                                <p:cTn id="31" presetID="9" presetClass="entr" presetSubtype="0"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dissolve">
                                      <p:cBhvr>
                                        <p:cTn id="33" dur="500"/>
                                        <p:tgtEl>
                                          <p:spTgt spid="4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9"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9"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dissolve">
                                      <p:cBhvr>
                                        <p:cTn id="47" dur="500"/>
                                        <p:tgtEl>
                                          <p:spTgt spid="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par>
                                <p:cTn id="52" presetID="9"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dissolve">
                                      <p:cBhvr>
                                        <p:cTn id="5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46" grpId="0" animBg="1"/>
      <p:bldP spid="39" grpId="0" animBg="1"/>
      <p:bldP spid="40" grpId="0" animBg="1"/>
      <p:bldP spid="41" grpId="0" animBg="1"/>
      <p:bldP spid="42"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051"/>
          <p:cNvGrpSpPr>
            <a:grpSpLocks noChangeAspect="1"/>
          </p:cNvGrpSpPr>
          <p:nvPr/>
        </p:nvGrpSpPr>
        <p:grpSpPr bwMode="auto">
          <a:xfrm>
            <a:off x="2697164" y="544514"/>
            <a:ext cx="2549525" cy="5214937"/>
            <a:chOff x="1172461" y="544873"/>
            <a:chExt cx="2832769" cy="5794671"/>
          </a:xfrm>
        </p:grpSpPr>
        <p:sp>
          <p:nvSpPr>
            <p:cNvPr id="22" name="Trapezoid 21"/>
            <p:cNvSpPr/>
            <p:nvPr/>
          </p:nvSpPr>
          <p:spPr>
            <a:xfrm rot="1071338" flipV="1">
              <a:off x="1172461" y="544873"/>
              <a:ext cx="1174735" cy="673840"/>
            </a:xfrm>
            <a:prstGeom prst="trapezoid">
              <a:avLst>
                <a:gd name="adj" fmla="val 41475"/>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7" name="Freeform 56"/>
            <p:cNvSpPr/>
            <p:nvPr/>
          </p:nvSpPr>
          <p:spPr>
            <a:xfrm>
              <a:off x="2234308" y="1624428"/>
              <a:ext cx="970126" cy="2256129"/>
            </a:xfrm>
            <a:custGeom>
              <a:avLst/>
              <a:gdLst>
                <a:gd name="connsiteX0" fmla="*/ 0 w 967224"/>
                <a:gd name="connsiteY0" fmla="*/ 0 h 2257425"/>
                <a:gd name="connsiteX1" fmla="*/ 819150 w 967224"/>
                <a:gd name="connsiteY1" fmla="*/ 1485900 h 2257425"/>
                <a:gd name="connsiteX2" fmla="*/ 952500 w 967224"/>
                <a:gd name="connsiteY2" fmla="*/ 1771650 h 2257425"/>
                <a:gd name="connsiteX3" fmla="*/ 942975 w 967224"/>
                <a:gd name="connsiteY3" fmla="*/ 1881187 h 2257425"/>
                <a:gd name="connsiteX4" fmla="*/ 766762 w 967224"/>
                <a:gd name="connsiteY4" fmla="*/ 2257425 h 2257425"/>
                <a:gd name="connsiteX0" fmla="*/ 0 w 960703"/>
                <a:gd name="connsiteY0" fmla="*/ 0 h 2257425"/>
                <a:gd name="connsiteX1" fmla="*/ 819150 w 960703"/>
                <a:gd name="connsiteY1" fmla="*/ 1485900 h 2257425"/>
                <a:gd name="connsiteX2" fmla="*/ 940594 w 960703"/>
                <a:gd name="connsiteY2" fmla="*/ 1731169 h 2257425"/>
                <a:gd name="connsiteX3" fmla="*/ 942975 w 960703"/>
                <a:gd name="connsiteY3" fmla="*/ 1881187 h 2257425"/>
                <a:gd name="connsiteX4" fmla="*/ 766762 w 960703"/>
                <a:gd name="connsiteY4" fmla="*/ 2257425 h 2257425"/>
                <a:gd name="connsiteX0" fmla="*/ 0 w 975399"/>
                <a:gd name="connsiteY0" fmla="*/ 0 h 2257425"/>
                <a:gd name="connsiteX1" fmla="*/ 819150 w 975399"/>
                <a:gd name="connsiteY1" fmla="*/ 1485900 h 2257425"/>
                <a:gd name="connsiteX2" fmla="*/ 964406 w 975399"/>
                <a:gd name="connsiteY2" fmla="*/ 1788319 h 2257425"/>
                <a:gd name="connsiteX3" fmla="*/ 942975 w 975399"/>
                <a:gd name="connsiteY3" fmla="*/ 1881187 h 2257425"/>
                <a:gd name="connsiteX4" fmla="*/ 766762 w 975399"/>
                <a:gd name="connsiteY4" fmla="*/ 2257425 h 2257425"/>
                <a:gd name="connsiteX0" fmla="*/ 0 w 973294"/>
                <a:gd name="connsiteY0" fmla="*/ 0 h 2257425"/>
                <a:gd name="connsiteX1" fmla="*/ 819150 w 973294"/>
                <a:gd name="connsiteY1" fmla="*/ 1485900 h 2257425"/>
                <a:gd name="connsiteX2" fmla="*/ 964406 w 973294"/>
                <a:gd name="connsiteY2" fmla="*/ 1788319 h 2257425"/>
                <a:gd name="connsiteX3" fmla="*/ 942975 w 973294"/>
                <a:gd name="connsiteY3" fmla="*/ 1881187 h 2257425"/>
                <a:gd name="connsiteX4" fmla="*/ 766762 w 973294"/>
                <a:gd name="connsiteY4" fmla="*/ 2257425 h 2257425"/>
                <a:gd name="connsiteX0" fmla="*/ 0 w 968301"/>
                <a:gd name="connsiteY0" fmla="*/ 0 h 2257425"/>
                <a:gd name="connsiteX1" fmla="*/ 819150 w 968301"/>
                <a:gd name="connsiteY1" fmla="*/ 1485900 h 2257425"/>
                <a:gd name="connsiteX2" fmla="*/ 957262 w 968301"/>
                <a:gd name="connsiteY2" fmla="*/ 1766888 h 2257425"/>
                <a:gd name="connsiteX3" fmla="*/ 942975 w 968301"/>
                <a:gd name="connsiteY3" fmla="*/ 1881187 h 2257425"/>
                <a:gd name="connsiteX4" fmla="*/ 766762 w 968301"/>
                <a:gd name="connsiteY4" fmla="*/ 2257425 h 2257425"/>
                <a:gd name="connsiteX0" fmla="*/ 0 w 976480"/>
                <a:gd name="connsiteY0" fmla="*/ 0 h 2257425"/>
                <a:gd name="connsiteX1" fmla="*/ 819150 w 976480"/>
                <a:gd name="connsiteY1" fmla="*/ 1485900 h 2257425"/>
                <a:gd name="connsiteX2" fmla="*/ 957262 w 976480"/>
                <a:gd name="connsiteY2" fmla="*/ 1766888 h 2257425"/>
                <a:gd name="connsiteX3" fmla="*/ 942975 w 976480"/>
                <a:gd name="connsiteY3" fmla="*/ 1881187 h 2257425"/>
                <a:gd name="connsiteX4" fmla="*/ 766762 w 976480"/>
                <a:gd name="connsiteY4" fmla="*/ 2257425 h 2257425"/>
                <a:gd name="connsiteX0" fmla="*/ 0 w 979603"/>
                <a:gd name="connsiteY0" fmla="*/ 0 h 2257425"/>
                <a:gd name="connsiteX1" fmla="*/ 819150 w 979603"/>
                <a:gd name="connsiteY1" fmla="*/ 1485900 h 2257425"/>
                <a:gd name="connsiteX2" fmla="*/ 957262 w 979603"/>
                <a:gd name="connsiteY2" fmla="*/ 1766888 h 2257425"/>
                <a:gd name="connsiteX3" fmla="*/ 942975 w 979603"/>
                <a:gd name="connsiteY3" fmla="*/ 1881187 h 2257425"/>
                <a:gd name="connsiteX4" fmla="*/ 766762 w 979603"/>
                <a:gd name="connsiteY4" fmla="*/ 2257425 h 2257425"/>
                <a:gd name="connsiteX0" fmla="*/ 0 w 962841"/>
                <a:gd name="connsiteY0" fmla="*/ 0 h 2257425"/>
                <a:gd name="connsiteX1" fmla="*/ 819150 w 962841"/>
                <a:gd name="connsiteY1" fmla="*/ 1485900 h 2257425"/>
                <a:gd name="connsiteX2" fmla="*/ 957262 w 962841"/>
                <a:gd name="connsiteY2" fmla="*/ 1766888 h 2257425"/>
                <a:gd name="connsiteX3" fmla="*/ 919162 w 962841"/>
                <a:gd name="connsiteY3" fmla="*/ 1947862 h 2257425"/>
                <a:gd name="connsiteX4" fmla="*/ 766762 w 962841"/>
                <a:gd name="connsiteY4" fmla="*/ 2257425 h 2257425"/>
                <a:gd name="connsiteX0" fmla="*/ 0 w 963331"/>
                <a:gd name="connsiteY0" fmla="*/ 0 h 2257425"/>
                <a:gd name="connsiteX1" fmla="*/ 812006 w 963331"/>
                <a:gd name="connsiteY1" fmla="*/ 1483518 h 2257425"/>
                <a:gd name="connsiteX2" fmla="*/ 957262 w 963331"/>
                <a:gd name="connsiteY2" fmla="*/ 1766888 h 2257425"/>
                <a:gd name="connsiteX3" fmla="*/ 919162 w 963331"/>
                <a:gd name="connsiteY3" fmla="*/ 1947862 h 2257425"/>
                <a:gd name="connsiteX4" fmla="*/ 766762 w 963331"/>
                <a:gd name="connsiteY4" fmla="*/ 2257425 h 2257425"/>
                <a:gd name="connsiteX0" fmla="*/ 0 w 960961"/>
                <a:gd name="connsiteY0" fmla="*/ 0 h 2257425"/>
                <a:gd name="connsiteX1" fmla="*/ 812006 w 960961"/>
                <a:gd name="connsiteY1" fmla="*/ 1483518 h 2257425"/>
                <a:gd name="connsiteX2" fmla="*/ 957262 w 960961"/>
                <a:gd name="connsiteY2" fmla="*/ 1766888 h 2257425"/>
                <a:gd name="connsiteX3" fmla="*/ 904874 w 960961"/>
                <a:gd name="connsiteY3" fmla="*/ 1969294 h 2257425"/>
                <a:gd name="connsiteX4" fmla="*/ 766762 w 960961"/>
                <a:gd name="connsiteY4" fmla="*/ 2257425 h 2257425"/>
                <a:gd name="connsiteX0" fmla="*/ 0 w 960132"/>
                <a:gd name="connsiteY0" fmla="*/ 0 h 2257425"/>
                <a:gd name="connsiteX1" fmla="*/ 812006 w 960132"/>
                <a:gd name="connsiteY1" fmla="*/ 1483518 h 2257425"/>
                <a:gd name="connsiteX2" fmla="*/ 957262 w 960132"/>
                <a:gd name="connsiteY2" fmla="*/ 1766888 h 2257425"/>
                <a:gd name="connsiteX3" fmla="*/ 897730 w 960132"/>
                <a:gd name="connsiteY3" fmla="*/ 1993107 h 2257425"/>
                <a:gd name="connsiteX4" fmla="*/ 766762 w 960132"/>
                <a:gd name="connsiteY4" fmla="*/ 2257425 h 2257425"/>
                <a:gd name="connsiteX0" fmla="*/ 0 w 960758"/>
                <a:gd name="connsiteY0" fmla="*/ 0 h 2257425"/>
                <a:gd name="connsiteX1" fmla="*/ 800099 w 960758"/>
                <a:gd name="connsiteY1" fmla="*/ 1473993 h 2257425"/>
                <a:gd name="connsiteX2" fmla="*/ 957262 w 960758"/>
                <a:gd name="connsiteY2" fmla="*/ 1766888 h 2257425"/>
                <a:gd name="connsiteX3" fmla="*/ 897730 w 960758"/>
                <a:gd name="connsiteY3" fmla="*/ 1993107 h 2257425"/>
                <a:gd name="connsiteX4" fmla="*/ 766762 w 960758"/>
                <a:gd name="connsiteY4" fmla="*/ 2257425 h 2257425"/>
                <a:gd name="connsiteX0" fmla="*/ 0 w 964954"/>
                <a:gd name="connsiteY0" fmla="*/ 0 h 2257425"/>
                <a:gd name="connsiteX1" fmla="*/ 800099 w 964954"/>
                <a:gd name="connsiteY1" fmla="*/ 1473993 h 2257425"/>
                <a:gd name="connsiteX2" fmla="*/ 957262 w 964954"/>
                <a:gd name="connsiteY2" fmla="*/ 1766888 h 2257425"/>
                <a:gd name="connsiteX3" fmla="*/ 897730 w 964954"/>
                <a:gd name="connsiteY3" fmla="*/ 1993107 h 2257425"/>
                <a:gd name="connsiteX4" fmla="*/ 766762 w 964954"/>
                <a:gd name="connsiteY4" fmla="*/ 2257425 h 2257425"/>
                <a:gd name="connsiteX0" fmla="*/ 0 w 971561"/>
                <a:gd name="connsiteY0" fmla="*/ 0 h 2257425"/>
                <a:gd name="connsiteX1" fmla="*/ 800099 w 971561"/>
                <a:gd name="connsiteY1" fmla="*/ 1473993 h 2257425"/>
                <a:gd name="connsiteX2" fmla="*/ 964406 w 971561"/>
                <a:gd name="connsiteY2" fmla="*/ 1762126 h 2257425"/>
                <a:gd name="connsiteX3" fmla="*/ 897730 w 971561"/>
                <a:gd name="connsiteY3" fmla="*/ 1993107 h 2257425"/>
                <a:gd name="connsiteX4" fmla="*/ 766762 w 971561"/>
                <a:gd name="connsiteY4" fmla="*/ 2257425 h 2257425"/>
                <a:gd name="connsiteX0" fmla="*/ 0 w 969351"/>
                <a:gd name="connsiteY0" fmla="*/ 0 h 2257425"/>
                <a:gd name="connsiteX1" fmla="*/ 800099 w 969351"/>
                <a:gd name="connsiteY1" fmla="*/ 1473993 h 2257425"/>
                <a:gd name="connsiteX2" fmla="*/ 962025 w 969351"/>
                <a:gd name="connsiteY2" fmla="*/ 1762126 h 2257425"/>
                <a:gd name="connsiteX3" fmla="*/ 897730 w 969351"/>
                <a:gd name="connsiteY3" fmla="*/ 1993107 h 2257425"/>
                <a:gd name="connsiteX4" fmla="*/ 766762 w 969351"/>
                <a:gd name="connsiteY4" fmla="*/ 2257425 h 2257425"/>
                <a:gd name="connsiteX0" fmla="*/ 0 w 964817"/>
                <a:gd name="connsiteY0" fmla="*/ 0 h 2257425"/>
                <a:gd name="connsiteX1" fmla="*/ 809624 w 964817"/>
                <a:gd name="connsiteY1" fmla="*/ 1469230 h 2257425"/>
                <a:gd name="connsiteX2" fmla="*/ 962025 w 964817"/>
                <a:gd name="connsiteY2" fmla="*/ 1762126 h 2257425"/>
                <a:gd name="connsiteX3" fmla="*/ 897730 w 964817"/>
                <a:gd name="connsiteY3" fmla="*/ 1993107 h 2257425"/>
                <a:gd name="connsiteX4" fmla="*/ 766762 w 964817"/>
                <a:gd name="connsiteY4" fmla="*/ 2257425 h 2257425"/>
                <a:gd name="connsiteX0" fmla="*/ 0 w 964817"/>
                <a:gd name="connsiteY0" fmla="*/ 0 h 2257425"/>
                <a:gd name="connsiteX1" fmla="*/ 809624 w 964817"/>
                <a:gd name="connsiteY1" fmla="*/ 1469230 h 2257425"/>
                <a:gd name="connsiteX2" fmla="*/ 962025 w 964817"/>
                <a:gd name="connsiteY2" fmla="*/ 1762126 h 2257425"/>
                <a:gd name="connsiteX3" fmla="*/ 897730 w 964817"/>
                <a:gd name="connsiteY3" fmla="*/ 1993107 h 2257425"/>
                <a:gd name="connsiteX4" fmla="*/ 766762 w 964817"/>
                <a:gd name="connsiteY4" fmla="*/ 2257425 h 2257425"/>
                <a:gd name="connsiteX0" fmla="*/ 0 w 969405"/>
                <a:gd name="connsiteY0" fmla="*/ 0 h 2257425"/>
                <a:gd name="connsiteX1" fmla="*/ 809624 w 969405"/>
                <a:gd name="connsiteY1" fmla="*/ 1469230 h 2257425"/>
                <a:gd name="connsiteX2" fmla="*/ 966788 w 969405"/>
                <a:gd name="connsiteY2" fmla="*/ 1800226 h 2257425"/>
                <a:gd name="connsiteX3" fmla="*/ 897730 w 969405"/>
                <a:gd name="connsiteY3" fmla="*/ 1993107 h 2257425"/>
                <a:gd name="connsiteX4" fmla="*/ 766762 w 969405"/>
                <a:gd name="connsiteY4" fmla="*/ 2257425 h 2257425"/>
                <a:gd name="connsiteX0" fmla="*/ 0 w 962533"/>
                <a:gd name="connsiteY0" fmla="*/ 0 h 2257425"/>
                <a:gd name="connsiteX1" fmla="*/ 809624 w 962533"/>
                <a:gd name="connsiteY1" fmla="*/ 1469230 h 2257425"/>
                <a:gd name="connsiteX2" fmla="*/ 959644 w 962533"/>
                <a:gd name="connsiteY2" fmla="*/ 1797844 h 2257425"/>
                <a:gd name="connsiteX3" fmla="*/ 897730 w 962533"/>
                <a:gd name="connsiteY3" fmla="*/ 1993107 h 2257425"/>
                <a:gd name="connsiteX4" fmla="*/ 766762 w 962533"/>
                <a:gd name="connsiteY4" fmla="*/ 2257425 h 2257425"/>
                <a:gd name="connsiteX0" fmla="*/ 0 w 971706"/>
                <a:gd name="connsiteY0" fmla="*/ 0 h 2257425"/>
                <a:gd name="connsiteX1" fmla="*/ 809624 w 971706"/>
                <a:gd name="connsiteY1" fmla="*/ 1469230 h 2257425"/>
                <a:gd name="connsiteX2" fmla="*/ 969169 w 971706"/>
                <a:gd name="connsiteY2" fmla="*/ 1795463 h 2257425"/>
                <a:gd name="connsiteX3" fmla="*/ 897730 w 971706"/>
                <a:gd name="connsiteY3" fmla="*/ 1993107 h 2257425"/>
                <a:gd name="connsiteX4" fmla="*/ 766762 w 971706"/>
                <a:gd name="connsiteY4" fmla="*/ 2257425 h 2257425"/>
                <a:gd name="connsiteX0" fmla="*/ 0 w 971894"/>
                <a:gd name="connsiteY0" fmla="*/ 0 h 2257425"/>
                <a:gd name="connsiteX1" fmla="*/ 809624 w 971894"/>
                <a:gd name="connsiteY1" fmla="*/ 1469230 h 2257425"/>
                <a:gd name="connsiteX2" fmla="*/ 969169 w 971894"/>
                <a:gd name="connsiteY2" fmla="*/ 1795463 h 2257425"/>
                <a:gd name="connsiteX3" fmla="*/ 897730 w 971894"/>
                <a:gd name="connsiteY3" fmla="*/ 1993107 h 2257425"/>
                <a:gd name="connsiteX4" fmla="*/ 766762 w 971894"/>
                <a:gd name="connsiteY4" fmla="*/ 2257425 h 2257425"/>
                <a:gd name="connsiteX0" fmla="*/ 0 w 971894"/>
                <a:gd name="connsiteY0" fmla="*/ 0 h 2257425"/>
                <a:gd name="connsiteX1" fmla="*/ 809624 w 971894"/>
                <a:gd name="connsiteY1" fmla="*/ 1469230 h 2257425"/>
                <a:gd name="connsiteX2" fmla="*/ 969169 w 971894"/>
                <a:gd name="connsiteY2" fmla="*/ 1795463 h 2257425"/>
                <a:gd name="connsiteX3" fmla="*/ 897730 w 971894"/>
                <a:gd name="connsiteY3" fmla="*/ 1993107 h 2257425"/>
                <a:gd name="connsiteX4" fmla="*/ 766762 w 971894"/>
                <a:gd name="connsiteY4" fmla="*/ 2257425 h 2257425"/>
                <a:gd name="connsiteX0" fmla="*/ 0 w 972633"/>
                <a:gd name="connsiteY0" fmla="*/ 0 h 2257425"/>
                <a:gd name="connsiteX1" fmla="*/ 809624 w 972633"/>
                <a:gd name="connsiteY1" fmla="*/ 1469230 h 2257425"/>
                <a:gd name="connsiteX2" fmla="*/ 969169 w 972633"/>
                <a:gd name="connsiteY2" fmla="*/ 1795463 h 2257425"/>
                <a:gd name="connsiteX3" fmla="*/ 904873 w 972633"/>
                <a:gd name="connsiteY3" fmla="*/ 1997869 h 2257425"/>
                <a:gd name="connsiteX4" fmla="*/ 766762 w 972633"/>
                <a:gd name="connsiteY4" fmla="*/ 2257425 h 2257425"/>
                <a:gd name="connsiteX0" fmla="*/ 0 w 970202"/>
                <a:gd name="connsiteY0" fmla="*/ 0 h 2257425"/>
                <a:gd name="connsiteX1" fmla="*/ 809624 w 970202"/>
                <a:gd name="connsiteY1" fmla="*/ 1469230 h 2257425"/>
                <a:gd name="connsiteX2" fmla="*/ 969169 w 970202"/>
                <a:gd name="connsiteY2" fmla="*/ 1795463 h 2257425"/>
                <a:gd name="connsiteX3" fmla="*/ 871535 w 970202"/>
                <a:gd name="connsiteY3" fmla="*/ 2024063 h 2257425"/>
                <a:gd name="connsiteX4" fmla="*/ 766762 w 970202"/>
                <a:gd name="connsiteY4" fmla="*/ 2257425 h 2257425"/>
                <a:gd name="connsiteX0" fmla="*/ 0 w 970813"/>
                <a:gd name="connsiteY0" fmla="*/ 0 h 2257425"/>
                <a:gd name="connsiteX1" fmla="*/ 809624 w 970813"/>
                <a:gd name="connsiteY1" fmla="*/ 1469230 h 2257425"/>
                <a:gd name="connsiteX2" fmla="*/ 969169 w 970813"/>
                <a:gd name="connsiteY2" fmla="*/ 1795463 h 2257425"/>
                <a:gd name="connsiteX3" fmla="*/ 883441 w 970813"/>
                <a:gd name="connsiteY3" fmla="*/ 2021682 h 2257425"/>
                <a:gd name="connsiteX4" fmla="*/ 766762 w 970813"/>
                <a:gd name="connsiteY4" fmla="*/ 2257425 h 225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813" h="2257425">
                  <a:moveTo>
                    <a:pt x="0" y="0"/>
                  </a:moveTo>
                  <a:cubicBezTo>
                    <a:pt x="330200" y="595312"/>
                    <a:pt x="648096" y="1169986"/>
                    <a:pt x="809624" y="1469230"/>
                  </a:cubicBezTo>
                  <a:cubicBezTo>
                    <a:pt x="971152" y="1768474"/>
                    <a:pt x="956866" y="1703388"/>
                    <a:pt x="969169" y="1795463"/>
                  </a:cubicBezTo>
                  <a:cubicBezTo>
                    <a:pt x="981472" y="1887538"/>
                    <a:pt x="921938" y="1944688"/>
                    <a:pt x="883441" y="2021682"/>
                  </a:cubicBezTo>
                  <a:cubicBezTo>
                    <a:pt x="844944" y="2098676"/>
                    <a:pt x="808037" y="2162968"/>
                    <a:pt x="766762" y="2257425"/>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8" name="Freeform 57"/>
            <p:cNvSpPr/>
            <p:nvPr/>
          </p:nvSpPr>
          <p:spPr>
            <a:xfrm>
              <a:off x="1948562" y="1580328"/>
              <a:ext cx="802559" cy="2296701"/>
            </a:xfrm>
            <a:custGeom>
              <a:avLst/>
              <a:gdLst>
                <a:gd name="connsiteX0" fmla="*/ 790575 w 790575"/>
                <a:gd name="connsiteY0" fmla="*/ 2405063 h 2405063"/>
                <a:gd name="connsiteX1" fmla="*/ 604837 w 790575"/>
                <a:gd name="connsiteY1" fmla="*/ 2109788 h 2405063"/>
                <a:gd name="connsiteX2" fmla="*/ 552450 w 790575"/>
                <a:gd name="connsiteY2" fmla="*/ 1966913 h 2405063"/>
                <a:gd name="connsiteX3" fmla="*/ 0 w 790575"/>
                <a:gd name="connsiteY3" fmla="*/ 0 h 2405063"/>
                <a:gd name="connsiteX0" fmla="*/ 790575 w 790575"/>
                <a:gd name="connsiteY0" fmla="*/ 2405063 h 2405063"/>
                <a:gd name="connsiteX1" fmla="*/ 604837 w 790575"/>
                <a:gd name="connsiteY1" fmla="*/ 2109788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804862 w 804862"/>
                <a:gd name="connsiteY0" fmla="*/ 2314576 h 2314576"/>
                <a:gd name="connsiteX1" fmla="*/ 695325 w 804862"/>
                <a:gd name="connsiteY1" fmla="*/ 2228850 h 2314576"/>
                <a:gd name="connsiteX2" fmla="*/ 623888 w 804862"/>
                <a:gd name="connsiteY2" fmla="*/ 1990725 h 2314576"/>
                <a:gd name="connsiteX3" fmla="*/ 0 w 804862"/>
                <a:gd name="connsiteY3" fmla="*/ 0 h 2314576"/>
                <a:gd name="connsiteX0" fmla="*/ 804862 w 804862"/>
                <a:gd name="connsiteY0" fmla="*/ 2314576 h 2314576"/>
                <a:gd name="connsiteX1" fmla="*/ 685800 w 804862"/>
                <a:gd name="connsiteY1" fmla="*/ 2147887 h 2314576"/>
                <a:gd name="connsiteX2" fmla="*/ 623888 w 804862"/>
                <a:gd name="connsiteY2" fmla="*/ 1990725 h 2314576"/>
                <a:gd name="connsiteX3" fmla="*/ 0 w 804862"/>
                <a:gd name="connsiteY3" fmla="*/ 0 h 2314576"/>
                <a:gd name="connsiteX0" fmla="*/ 804862 w 804862"/>
                <a:gd name="connsiteY0" fmla="*/ 2314576 h 2314576"/>
                <a:gd name="connsiteX1" fmla="*/ 685800 w 804862"/>
                <a:gd name="connsiteY1" fmla="*/ 2147887 h 2314576"/>
                <a:gd name="connsiteX2" fmla="*/ 423863 w 804862"/>
                <a:gd name="connsiteY2" fmla="*/ 1309688 h 2314576"/>
                <a:gd name="connsiteX3" fmla="*/ 0 w 804862"/>
                <a:gd name="connsiteY3" fmla="*/ 0 h 2314576"/>
                <a:gd name="connsiteX0" fmla="*/ 804862 w 804862"/>
                <a:gd name="connsiteY0" fmla="*/ 2314576 h 2314576"/>
                <a:gd name="connsiteX1" fmla="*/ 661988 w 804862"/>
                <a:gd name="connsiteY1" fmla="*/ 2076449 h 2314576"/>
                <a:gd name="connsiteX2" fmla="*/ 423863 w 804862"/>
                <a:gd name="connsiteY2" fmla="*/ 1309688 h 2314576"/>
                <a:gd name="connsiteX3" fmla="*/ 0 w 804862"/>
                <a:gd name="connsiteY3" fmla="*/ 0 h 231457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52274 w 819433"/>
                <a:gd name="connsiteY1" fmla="*/ 2038349 h 2295526"/>
                <a:gd name="connsiteX2" fmla="*/ 423863 w 819433"/>
                <a:gd name="connsiteY2" fmla="*/ 1309688 h 2295526"/>
                <a:gd name="connsiteX3" fmla="*/ 0 w 819433"/>
                <a:gd name="connsiteY3" fmla="*/ 0 h 2295526"/>
              </a:gdLst>
              <a:ahLst/>
              <a:cxnLst>
                <a:cxn ang="0">
                  <a:pos x="connsiteX0" y="connsiteY0"/>
                </a:cxn>
                <a:cxn ang="0">
                  <a:pos x="connsiteX1" y="connsiteY1"/>
                </a:cxn>
                <a:cxn ang="0">
                  <a:pos x="connsiteX2" y="connsiteY2"/>
                </a:cxn>
                <a:cxn ang="0">
                  <a:pos x="connsiteX3" y="connsiteY3"/>
                </a:cxn>
              </a:cxnLst>
              <a:rect l="l" t="t" r="r" b="b"/>
              <a:pathLst>
                <a:path w="819433" h="2295526">
                  <a:moveTo>
                    <a:pt x="819433" y="2295526"/>
                  </a:moveTo>
                  <a:cubicBezTo>
                    <a:pt x="736693" y="2193925"/>
                    <a:pt x="718202" y="2202655"/>
                    <a:pt x="652274" y="2038349"/>
                  </a:cubicBezTo>
                  <a:cubicBezTo>
                    <a:pt x="586346" y="1874043"/>
                    <a:pt x="532575" y="1649413"/>
                    <a:pt x="423863" y="1309688"/>
                  </a:cubicBezTo>
                  <a:cubicBezTo>
                    <a:pt x="315151" y="969963"/>
                    <a:pt x="124619" y="174625"/>
                    <a:pt x="0" y="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prstClr val="black"/>
                </a:solidFill>
              </a:endParaRPr>
            </a:p>
          </p:txBody>
        </p:sp>
        <p:cxnSp>
          <p:nvCxnSpPr>
            <p:cNvPr id="60" name="Straight Connector 59"/>
            <p:cNvCxnSpPr>
              <a:stCxn id="33" idx="2"/>
            </p:cNvCxnSpPr>
            <p:nvPr/>
          </p:nvCxnSpPr>
          <p:spPr>
            <a:xfrm flipV="1">
              <a:off x="2333085" y="4873678"/>
              <a:ext cx="303385" cy="123302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971604" y="4115167"/>
              <a:ext cx="0" cy="183806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456443" y="1134042"/>
              <a:ext cx="1291150" cy="2742987"/>
            </a:xfrm>
            <a:custGeom>
              <a:avLst/>
              <a:gdLst>
                <a:gd name="connsiteX0" fmla="*/ 0 w 1290638"/>
                <a:gd name="connsiteY0" fmla="*/ 0 h 2827565"/>
                <a:gd name="connsiteX1" fmla="*/ 1123950 w 1290638"/>
                <a:gd name="connsiteY1" fmla="*/ 2590800 h 2827565"/>
                <a:gd name="connsiteX2" fmla="*/ 1290638 w 1290638"/>
                <a:gd name="connsiteY2" fmla="*/ 2743200 h 2827565"/>
                <a:gd name="connsiteX0" fmla="*/ 0 w 1290638"/>
                <a:gd name="connsiteY0" fmla="*/ 0 h 2828958"/>
                <a:gd name="connsiteX1" fmla="*/ 1123950 w 1290638"/>
                <a:gd name="connsiteY1" fmla="*/ 2590800 h 2828958"/>
                <a:gd name="connsiteX2" fmla="*/ 1290638 w 1290638"/>
                <a:gd name="connsiteY2" fmla="*/ 2743200 h 2828958"/>
                <a:gd name="connsiteX0" fmla="*/ 0 w 1290638"/>
                <a:gd name="connsiteY0" fmla="*/ 0 h 2743200"/>
                <a:gd name="connsiteX1" fmla="*/ 1123950 w 1290638"/>
                <a:gd name="connsiteY1" fmla="*/ 2590800 h 2743200"/>
                <a:gd name="connsiteX2" fmla="*/ 1290638 w 1290638"/>
                <a:gd name="connsiteY2" fmla="*/ 2743200 h 2743200"/>
                <a:gd name="connsiteX0" fmla="*/ 0 w 1290638"/>
                <a:gd name="connsiteY0" fmla="*/ 0 h 2743200"/>
                <a:gd name="connsiteX1" fmla="*/ 1123950 w 1290638"/>
                <a:gd name="connsiteY1" fmla="*/ 2552700 h 2743200"/>
                <a:gd name="connsiteX2" fmla="*/ 1290638 w 1290638"/>
                <a:gd name="connsiteY2" fmla="*/ 2743200 h 2743200"/>
                <a:gd name="connsiteX0" fmla="*/ 0 w 1290638"/>
                <a:gd name="connsiteY0" fmla="*/ 0 h 2743200"/>
                <a:gd name="connsiteX1" fmla="*/ 1123950 w 1290638"/>
                <a:gd name="connsiteY1" fmla="*/ 2552700 h 2743200"/>
                <a:gd name="connsiteX2" fmla="*/ 1290638 w 1290638"/>
                <a:gd name="connsiteY2" fmla="*/ 2743200 h 2743200"/>
              </a:gdLst>
              <a:ahLst/>
              <a:cxnLst>
                <a:cxn ang="0">
                  <a:pos x="connsiteX0" y="connsiteY0"/>
                </a:cxn>
                <a:cxn ang="0">
                  <a:pos x="connsiteX1" y="connsiteY1"/>
                </a:cxn>
                <a:cxn ang="0">
                  <a:pos x="connsiteX2" y="connsiteY2"/>
                </a:cxn>
              </a:cxnLst>
              <a:rect l="l" t="t" r="r" b="b"/>
              <a:pathLst>
                <a:path w="1290638" h="2743200">
                  <a:moveTo>
                    <a:pt x="0" y="0"/>
                  </a:moveTo>
                  <a:cubicBezTo>
                    <a:pt x="454422" y="1066800"/>
                    <a:pt x="1018382" y="2390775"/>
                    <a:pt x="1123950" y="2552700"/>
                  </a:cubicBezTo>
                  <a:cubicBezTo>
                    <a:pt x="1229518" y="2714625"/>
                    <a:pt x="1239044" y="2697956"/>
                    <a:pt x="1290638" y="274320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cxnSp>
          <p:nvCxnSpPr>
            <p:cNvPr id="71" name="Straight Connector 70"/>
            <p:cNvCxnSpPr>
              <a:stCxn id="22" idx="3"/>
            </p:cNvCxnSpPr>
            <p:nvPr/>
          </p:nvCxnSpPr>
          <p:spPr>
            <a:xfrm>
              <a:off x="2186683" y="1019383"/>
              <a:ext cx="984237" cy="230375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6" name="Freeform 75"/>
            <p:cNvSpPr/>
            <p:nvPr/>
          </p:nvSpPr>
          <p:spPr>
            <a:xfrm>
              <a:off x="2329557" y="3247289"/>
              <a:ext cx="446258" cy="2848826"/>
            </a:xfrm>
            <a:custGeom>
              <a:avLst/>
              <a:gdLst>
                <a:gd name="connsiteX0" fmla="*/ 0 w 447675"/>
                <a:gd name="connsiteY0" fmla="*/ 2847975 h 2847975"/>
                <a:gd name="connsiteX1" fmla="*/ 285750 w 447675"/>
                <a:gd name="connsiteY1" fmla="*/ 419100 h 2847975"/>
                <a:gd name="connsiteX2" fmla="*/ 333375 w 447675"/>
                <a:gd name="connsiteY2" fmla="*/ 209550 h 2847975"/>
                <a:gd name="connsiteX3" fmla="*/ 447675 w 447675"/>
                <a:gd name="connsiteY3" fmla="*/ 0 h 2847975"/>
                <a:gd name="connsiteX0" fmla="*/ 0 w 447675"/>
                <a:gd name="connsiteY0" fmla="*/ 2847975 h 2847975"/>
                <a:gd name="connsiteX1" fmla="*/ 285750 w 447675"/>
                <a:gd name="connsiteY1" fmla="*/ 419100 h 2847975"/>
                <a:gd name="connsiteX2" fmla="*/ 333375 w 447675"/>
                <a:gd name="connsiteY2" fmla="*/ 209550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Lst>
              <a:ahLst/>
              <a:cxnLst>
                <a:cxn ang="0">
                  <a:pos x="connsiteX0" y="connsiteY0"/>
                </a:cxn>
                <a:cxn ang="0">
                  <a:pos x="connsiteX1" y="connsiteY1"/>
                </a:cxn>
                <a:cxn ang="0">
                  <a:pos x="connsiteX2" y="connsiteY2"/>
                </a:cxn>
                <a:cxn ang="0">
                  <a:pos x="connsiteX3" y="connsiteY3"/>
                </a:cxn>
              </a:cxnLst>
              <a:rect l="l" t="t" r="r" b="b"/>
              <a:pathLst>
                <a:path w="447675" h="2847975">
                  <a:moveTo>
                    <a:pt x="0" y="2847975"/>
                  </a:moveTo>
                  <a:cubicBezTo>
                    <a:pt x="115093" y="1853406"/>
                    <a:pt x="217488" y="708818"/>
                    <a:pt x="285750" y="419100"/>
                  </a:cubicBezTo>
                  <a:cubicBezTo>
                    <a:pt x="354012" y="129382"/>
                    <a:pt x="325438" y="236537"/>
                    <a:pt x="352425" y="166687"/>
                  </a:cubicBezTo>
                  <a:cubicBezTo>
                    <a:pt x="379413" y="96837"/>
                    <a:pt x="420688" y="52388"/>
                    <a:pt x="447675" y="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grpSp>
          <p:nvGrpSpPr>
            <p:cNvPr id="40990" name="Group 88"/>
            <p:cNvGrpSpPr>
              <a:grpSpLocks/>
            </p:cNvGrpSpPr>
            <p:nvPr/>
          </p:nvGrpSpPr>
          <p:grpSpPr bwMode="auto">
            <a:xfrm>
              <a:off x="2036509" y="666311"/>
              <a:ext cx="565147" cy="3148253"/>
              <a:chOff x="2036509" y="666311"/>
              <a:chExt cx="565147" cy="3148253"/>
            </a:xfrm>
          </p:grpSpPr>
          <p:grpSp>
            <p:nvGrpSpPr>
              <p:cNvPr id="20" name="Group 19"/>
              <p:cNvGrpSpPr/>
              <p:nvPr/>
            </p:nvGrpSpPr>
            <p:grpSpPr>
              <a:xfrm rot="20012987">
                <a:off x="2036509" y="666311"/>
                <a:ext cx="565147" cy="3148253"/>
                <a:chOff x="5181603" y="800100"/>
                <a:chExt cx="565147" cy="3148253"/>
              </a:xfrm>
              <a:solidFill>
                <a:schemeClr val="bg1">
                  <a:lumMod val="50000"/>
                </a:schemeClr>
              </a:solidFill>
            </p:grpSpPr>
            <p:sp>
              <p:nvSpPr>
                <p:cNvPr id="17" name="Rectangle 16"/>
                <p:cNvSpPr/>
                <p:nvPr/>
              </p:nvSpPr>
              <p:spPr>
                <a:xfrm>
                  <a:off x="5429250" y="990600"/>
                  <a:ext cx="228600" cy="2819400"/>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 name="Chord 14"/>
                <p:cNvSpPr/>
                <p:nvPr/>
              </p:nvSpPr>
              <p:spPr>
                <a:xfrm rot="5400000">
                  <a:off x="5266944" y="3496064"/>
                  <a:ext cx="366948" cy="537630"/>
                </a:xfrm>
                <a:prstGeom prst="chord">
                  <a:avLst>
                    <a:gd name="adj1" fmla="val 14611590"/>
                    <a:gd name="adj2" fmla="val 10252776"/>
                  </a:avLst>
                </a:prstGeom>
                <a:grp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8" name="Oval 17"/>
                <p:cNvSpPr/>
                <p:nvPr/>
              </p:nvSpPr>
              <p:spPr>
                <a:xfrm>
                  <a:off x="5340350" y="800100"/>
                  <a:ext cx="406400" cy="3810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8" name="Picture 8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2648" y="1770495"/>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91" name="Group 87"/>
            <p:cNvGrpSpPr>
              <a:grpSpLocks/>
            </p:cNvGrpSpPr>
            <p:nvPr/>
          </p:nvGrpSpPr>
          <p:grpSpPr bwMode="auto">
            <a:xfrm>
              <a:off x="2492210" y="3692465"/>
              <a:ext cx="406401" cy="2582324"/>
              <a:chOff x="2492210" y="3692465"/>
              <a:chExt cx="406401" cy="2582324"/>
            </a:xfrm>
          </p:grpSpPr>
          <p:grpSp>
            <p:nvGrpSpPr>
              <p:cNvPr id="42" name="Group 41"/>
              <p:cNvGrpSpPr/>
              <p:nvPr/>
            </p:nvGrpSpPr>
            <p:grpSpPr>
              <a:xfrm rot="385253">
                <a:off x="2492210" y="3692465"/>
                <a:ext cx="406401" cy="2582324"/>
                <a:chOff x="6629400" y="1447800"/>
                <a:chExt cx="406401" cy="2582324"/>
              </a:xfrm>
              <a:solidFill>
                <a:schemeClr val="bg1">
                  <a:lumMod val="65000"/>
                </a:schemeClr>
              </a:solidFill>
            </p:grpSpPr>
            <p:sp>
              <p:nvSpPr>
                <p:cNvPr id="40" name="Freeform 39"/>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1" name="Oval 40"/>
                <p:cNvSpPr/>
                <p:nvPr/>
              </p:nvSpPr>
              <p:spPr>
                <a:xfrm>
                  <a:off x="6731001" y="3725324"/>
                  <a:ext cx="304800" cy="3048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6" name="Picture 8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92" name="Group 86"/>
            <p:cNvGrpSpPr>
              <a:grpSpLocks/>
            </p:cNvGrpSpPr>
            <p:nvPr/>
          </p:nvGrpSpPr>
          <p:grpSpPr bwMode="auto">
            <a:xfrm>
              <a:off x="2328961" y="5802249"/>
              <a:ext cx="1676269" cy="537295"/>
              <a:chOff x="2328961" y="5802249"/>
              <a:chExt cx="1676269" cy="537295"/>
            </a:xfrm>
          </p:grpSpPr>
          <p:grpSp>
            <p:nvGrpSpPr>
              <p:cNvPr id="35" name="Group 34"/>
              <p:cNvGrpSpPr/>
              <p:nvPr/>
            </p:nvGrpSpPr>
            <p:grpSpPr>
              <a:xfrm>
                <a:off x="2328961" y="5802249"/>
                <a:ext cx="1676269" cy="537295"/>
                <a:chOff x="1863891" y="5868565"/>
                <a:chExt cx="1676269" cy="537295"/>
              </a:xfrm>
              <a:solidFill>
                <a:schemeClr val="bg1">
                  <a:lumMod val="50000"/>
                </a:schemeClr>
              </a:solidFill>
            </p:grpSpPr>
            <p:sp>
              <p:nvSpPr>
                <p:cNvPr id="32" name="Rectangle 31"/>
                <p:cNvSpPr/>
                <p:nvPr/>
              </p:nvSpPr>
              <p:spPr>
                <a:xfrm rot="21263332">
                  <a:off x="2033568" y="6005201"/>
                  <a:ext cx="1343588" cy="285559"/>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rot="687042">
                  <a:off x="1863891" y="6014941"/>
                  <a:ext cx="373065" cy="3909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rot="687042">
                  <a:off x="3167095" y="5868565"/>
                  <a:ext cx="373065" cy="3909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4" name="Picture 9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1215" y="5978658"/>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TextBox 102"/>
          <p:cNvSpPr txBox="1">
            <a:spLocks noRot="1" noChangeAspect="1" noMove="1" noResize="1" noEditPoints="1" noAdjustHandles="1" noChangeArrowheads="1" noChangeShapeType="1" noTextEdit="1"/>
          </p:cNvSpPr>
          <p:nvPr/>
        </p:nvSpPr>
        <p:spPr>
          <a:xfrm>
            <a:off x="8984883" y="2068990"/>
            <a:ext cx="1025731" cy="523220"/>
          </a:xfrm>
          <a:prstGeom prst="rect">
            <a:avLst/>
          </a:prstGeom>
          <a:blipFill rotWithShape="1">
            <a:blip r:embed="rId4"/>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108" name="TextBox 107"/>
          <p:cNvSpPr txBox="1">
            <a:spLocks noRot="1" noChangeAspect="1" noMove="1" noResize="1" noEditPoints="1" noAdjustHandles="1" noChangeArrowheads="1" noChangeShapeType="1" noTextEdit="1"/>
          </p:cNvSpPr>
          <p:nvPr/>
        </p:nvSpPr>
        <p:spPr>
          <a:xfrm>
            <a:off x="8240671" y="323801"/>
            <a:ext cx="604653" cy="575479"/>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118" name="TextBox 117"/>
          <p:cNvSpPr txBox="1">
            <a:spLocks noRot="1" noChangeAspect="1" noMove="1" noResize="1" noEditPoints="1" noAdjustHandles="1" noChangeArrowheads="1" noChangeShapeType="1" noTextEdit="1"/>
          </p:cNvSpPr>
          <p:nvPr/>
        </p:nvSpPr>
        <p:spPr>
          <a:xfrm>
            <a:off x="7651943" y="5690919"/>
            <a:ext cx="947695"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40966" name="Group 97"/>
          <p:cNvGrpSpPr>
            <a:grpSpLocks noChangeAspect="1"/>
          </p:cNvGrpSpPr>
          <p:nvPr/>
        </p:nvGrpSpPr>
        <p:grpSpPr bwMode="auto">
          <a:xfrm>
            <a:off x="7885114" y="1712913"/>
            <a:ext cx="490537" cy="3114675"/>
            <a:chOff x="2492210" y="3692465"/>
            <a:chExt cx="406401" cy="2582324"/>
          </a:xfrm>
        </p:grpSpPr>
        <p:grpSp>
          <p:nvGrpSpPr>
            <p:cNvPr id="99" name="Group 98"/>
            <p:cNvGrpSpPr/>
            <p:nvPr/>
          </p:nvGrpSpPr>
          <p:grpSpPr>
            <a:xfrm rot="385253">
              <a:off x="2492210" y="3692465"/>
              <a:ext cx="406401" cy="2582324"/>
              <a:chOff x="6629400" y="1447800"/>
              <a:chExt cx="406401" cy="2582324"/>
            </a:xfrm>
            <a:solidFill>
              <a:schemeClr val="bg1">
                <a:lumMod val="65000"/>
              </a:schemeClr>
            </a:solidFill>
          </p:grpSpPr>
          <p:sp>
            <p:nvSpPr>
              <p:cNvPr id="101" name="Freeform 100"/>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2" name="Oval 101"/>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81" name="Picture 9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4" name="Straight Arrow Connector 93"/>
          <p:cNvCxnSpPr>
            <a:cxnSpLocks noChangeAspect="1"/>
          </p:cNvCxnSpPr>
          <p:nvPr/>
        </p:nvCxnSpPr>
        <p:spPr>
          <a:xfrm flipV="1">
            <a:off x="8197852" y="2481264"/>
            <a:ext cx="823913"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cxnSpLocks noChangeAspect="1"/>
          </p:cNvCxnSpPr>
          <p:nvPr/>
        </p:nvCxnSpPr>
        <p:spPr>
          <a:xfrm flipV="1">
            <a:off x="8307390" y="915988"/>
            <a:ext cx="180975" cy="796925"/>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cxnSpLocks noChangeAspect="1"/>
            <a:stCxn id="102" idx="4"/>
          </p:cNvCxnSpPr>
          <p:nvPr/>
        </p:nvCxnSpPr>
        <p:spPr>
          <a:xfrm>
            <a:off x="8016875" y="4824414"/>
            <a:ext cx="107951" cy="833437"/>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noChangeAspect="1"/>
            <a:endCxn id="101" idx="4"/>
          </p:cNvCxnSpPr>
          <p:nvPr/>
        </p:nvCxnSpPr>
        <p:spPr>
          <a:xfrm flipH="1">
            <a:off x="8496300" y="1192214"/>
            <a:ext cx="517525" cy="744537"/>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cxnSpLocks noChangeAspect="1"/>
            <a:endCxn id="101" idx="1"/>
          </p:cNvCxnSpPr>
          <p:nvPr/>
        </p:nvCxnSpPr>
        <p:spPr>
          <a:xfrm>
            <a:off x="7470775" y="1535113"/>
            <a:ext cx="730251" cy="37147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cxnSpLocks noChangeAspect="1"/>
            <a:endCxn id="101" idx="1"/>
          </p:cNvCxnSpPr>
          <p:nvPr/>
        </p:nvCxnSpPr>
        <p:spPr>
          <a:xfrm>
            <a:off x="7569202" y="1314451"/>
            <a:ext cx="638175" cy="5984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cxnSpLocks noChangeAspect="1"/>
          </p:cNvCxnSpPr>
          <p:nvPr/>
        </p:nvCxnSpPr>
        <p:spPr>
          <a:xfrm flipH="1" flipV="1">
            <a:off x="8451849" y="2301875"/>
            <a:ext cx="120651" cy="22733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cxnSpLocks/>
          </p:cNvCxnSpPr>
          <p:nvPr/>
        </p:nvCxnSpPr>
        <p:spPr>
          <a:xfrm flipV="1">
            <a:off x="7470776" y="3057526"/>
            <a:ext cx="588963" cy="152241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63" name="TextBox 162"/>
          <p:cNvSpPr txBox="1">
            <a:spLocks noRot="1" noChangeAspect="1" noMove="1" noResize="1" noEditPoints="1" noAdjustHandles="1" noChangeArrowheads="1" noChangeShapeType="1" noTextEdit="1"/>
          </p:cNvSpPr>
          <p:nvPr/>
        </p:nvSpPr>
        <p:spPr>
          <a:xfrm>
            <a:off x="4498152" y="5794401"/>
            <a:ext cx="1635384"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64" name="Straight Arrow Connector 163"/>
          <p:cNvCxnSpPr>
            <a:cxnSpLocks/>
          </p:cNvCxnSpPr>
          <p:nvPr/>
        </p:nvCxnSpPr>
        <p:spPr>
          <a:xfrm>
            <a:off x="4149725" y="5695951"/>
            <a:ext cx="269875" cy="771525"/>
          </a:xfrm>
          <a:prstGeom prst="straightConnector1">
            <a:avLst/>
          </a:prstGeom>
          <a:ln w="28575">
            <a:solidFill>
              <a:schemeClr val="tx1">
                <a:lumMod val="85000"/>
                <a:lumOff val="15000"/>
              </a:schemeClr>
            </a:solidFill>
            <a:headEnd type="triangle" w="med" len="med"/>
            <a:tailEnd type="none" w="sm" len="sm"/>
          </a:ln>
        </p:spPr>
        <p:style>
          <a:lnRef idx="1">
            <a:schemeClr val="accent1"/>
          </a:lnRef>
          <a:fillRef idx="0">
            <a:schemeClr val="accent1"/>
          </a:fillRef>
          <a:effectRef idx="0">
            <a:schemeClr val="accent1"/>
          </a:effectRef>
          <a:fontRef idx="minor">
            <a:schemeClr val="tx1"/>
          </a:fontRef>
        </p:style>
      </p:cxnSp>
      <p:sp>
        <p:nvSpPr>
          <p:cNvPr id="167" name="TextBox 166"/>
          <p:cNvSpPr txBox="1">
            <a:spLocks noRot="1" noChangeAspect="1" noMove="1" noResize="1" noEditPoints="1" noAdjustHandles="1" noChangeArrowheads="1" noChangeShapeType="1" noTextEdit="1"/>
          </p:cNvSpPr>
          <p:nvPr/>
        </p:nvSpPr>
        <p:spPr>
          <a:xfrm>
            <a:off x="6189600" y="1120083"/>
            <a:ext cx="1380121" cy="575479"/>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8" name="Straight Arrow Connector 7"/>
          <p:cNvCxnSpPr/>
          <p:nvPr/>
        </p:nvCxnSpPr>
        <p:spPr>
          <a:xfrm>
            <a:off x="8201025" y="2825751"/>
            <a:ext cx="0" cy="931863"/>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a:spLocks noRot="1" noChangeAspect="1" noMove="1" noResize="1" noEditPoints="1" noAdjustHandles="1" noChangeArrowheads="1" noChangeShapeType="1" noTextEdit="1"/>
          </p:cNvSpPr>
          <p:nvPr/>
        </p:nvSpPr>
        <p:spPr>
          <a:xfrm>
            <a:off x="6954595" y="2415191"/>
            <a:ext cx="888128" cy="523220"/>
          </a:xfrm>
          <a:prstGeom prst="rect">
            <a:avLst/>
          </a:prstGeom>
          <a:blipFill rotWithShape="1">
            <a:blip r:embed="rId10"/>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50" name="Textfeld 49">
            <a:extLst>
              <a:ext uri="{FF2B5EF4-FFF2-40B4-BE49-F238E27FC236}">
                <a16:creationId xmlns:a16="http://schemas.microsoft.com/office/drawing/2014/main" id="{0A3F5740-2121-4759-9216-8A151874714B}"/>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extLst>
      <p:ext uri="{BB962C8B-B14F-4D97-AF65-F5344CB8AC3E}">
        <p14:creationId xmlns:p14="http://schemas.microsoft.com/office/powerpoint/2010/main" val="3673398838"/>
      </p:ext>
    </p:extLst>
  </p:cSld>
  <p:clrMapOvr>
    <a:masterClrMapping/>
  </p:clrMapOvr>
  <p:transition spd="slow" advTm="78527"/>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6852141" y="1873161"/>
            <a:ext cx="1025731" cy="523220"/>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3" name="TextBox 2"/>
          <p:cNvSpPr txBox="1">
            <a:spLocks noRot="1" noChangeAspect="1" noMove="1" noResize="1" noEditPoints="1" noAdjustHandles="1" noChangeArrowheads="1" noChangeShapeType="1" noTextEdit="1"/>
          </p:cNvSpPr>
          <p:nvPr/>
        </p:nvSpPr>
        <p:spPr>
          <a:xfrm>
            <a:off x="6107928" y="127971"/>
            <a:ext cx="604653"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54276" name="Group 4"/>
          <p:cNvGrpSpPr>
            <a:grpSpLocks noChangeAspect="1"/>
          </p:cNvGrpSpPr>
          <p:nvPr/>
        </p:nvGrpSpPr>
        <p:grpSpPr bwMode="auto">
          <a:xfrm>
            <a:off x="5753101" y="1517651"/>
            <a:ext cx="488951" cy="3114675"/>
            <a:chOff x="2492210" y="3692465"/>
            <a:chExt cx="406401" cy="2582324"/>
          </a:xfrm>
        </p:grpSpPr>
        <p:grpSp>
          <p:nvGrpSpPr>
            <p:cNvPr id="6" name="Group 5"/>
            <p:cNvGrpSpPr/>
            <p:nvPr/>
          </p:nvGrpSpPr>
          <p:grpSpPr>
            <a:xfrm rot="385253">
              <a:off x="2492210" y="3692465"/>
              <a:ext cx="406401" cy="2582324"/>
              <a:chOff x="6629400" y="1447800"/>
              <a:chExt cx="406401" cy="2582324"/>
            </a:xfrm>
            <a:solidFill>
              <a:schemeClr val="bg1">
                <a:lumMod val="65000"/>
              </a:schemeClr>
            </a:solidFill>
          </p:grpSpPr>
          <p:sp>
            <p:nvSpPr>
              <p:cNvPr id="8" name="Freeform 7"/>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Oval 8"/>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54295"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Straight Arrow Connector 9"/>
          <p:cNvCxnSpPr>
            <a:cxnSpLocks noChangeAspect="1"/>
          </p:cNvCxnSpPr>
          <p:nvPr/>
        </p:nvCxnSpPr>
        <p:spPr>
          <a:xfrm flipV="1">
            <a:off x="6064251" y="2286001"/>
            <a:ext cx="825500"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noChangeAspect="1"/>
          </p:cNvCxnSpPr>
          <p:nvPr/>
        </p:nvCxnSpPr>
        <p:spPr>
          <a:xfrm flipV="1">
            <a:off x="6175377" y="719139"/>
            <a:ext cx="180975" cy="79851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noChangeAspect="1"/>
            <a:stCxn id="9" idx="4"/>
          </p:cNvCxnSpPr>
          <p:nvPr/>
        </p:nvCxnSpPr>
        <p:spPr>
          <a:xfrm>
            <a:off x="5884863" y="4629150"/>
            <a:ext cx="107951" cy="83343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noChangeAspect="1"/>
            <a:endCxn id="8" idx="4"/>
          </p:cNvCxnSpPr>
          <p:nvPr/>
        </p:nvCxnSpPr>
        <p:spPr>
          <a:xfrm flipH="1">
            <a:off x="6364289" y="995364"/>
            <a:ext cx="515937" cy="74612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noChangeAspect="1"/>
            <a:endCxn id="8" idx="1"/>
          </p:cNvCxnSpPr>
          <p:nvPr/>
        </p:nvCxnSpPr>
        <p:spPr>
          <a:xfrm>
            <a:off x="5337175" y="1338263"/>
            <a:ext cx="731839" cy="37306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noChangeAspect="1"/>
            <a:endCxn id="8" idx="1"/>
          </p:cNvCxnSpPr>
          <p:nvPr/>
        </p:nvCxnSpPr>
        <p:spPr>
          <a:xfrm>
            <a:off x="5437190" y="1119189"/>
            <a:ext cx="638175" cy="5969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noChangeAspect="1"/>
          </p:cNvCxnSpPr>
          <p:nvPr/>
        </p:nvCxnSpPr>
        <p:spPr>
          <a:xfrm flipH="1" flipV="1">
            <a:off x="6318249" y="2105025"/>
            <a:ext cx="120651" cy="22748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a:spLocks noRot="1" noChangeAspect="1" noMove="1" noResize="1" noEditPoints="1" noAdjustHandles="1" noChangeArrowheads="1" noChangeShapeType="1" noTextEdit="1"/>
          </p:cNvSpPr>
          <p:nvPr/>
        </p:nvSpPr>
        <p:spPr>
          <a:xfrm>
            <a:off x="4056857" y="924254"/>
            <a:ext cx="1380121"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9" name="Straight Arrow Connector 18"/>
          <p:cNvCxnSpPr/>
          <p:nvPr/>
        </p:nvCxnSpPr>
        <p:spPr>
          <a:xfrm>
            <a:off x="6069013" y="2628900"/>
            <a:ext cx="0" cy="93345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Rot="1" noChangeAspect="1" noMove="1" noResize="1" noEditPoints="1" noAdjustHandles="1" noChangeArrowheads="1" noChangeShapeType="1" noTextEdit="1"/>
          </p:cNvSpPr>
          <p:nvPr/>
        </p:nvSpPr>
        <p:spPr>
          <a:xfrm>
            <a:off x="4821853" y="2219362"/>
            <a:ext cx="888128" cy="523220"/>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4" name="TextBox 3"/>
          <p:cNvSpPr txBox="1">
            <a:spLocks noRot="1" noChangeAspect="1" noMove="1" noResize="1" noEditPoints="1" noAdjustHandles="1" noChangeArrowheads="1" noChangeShapeType="1" noTextEdit="1"/>
          </p:cNvSpPr>
          <p:nvPr/>
        </p:nvSpPr>
        <p:spPr>
          <a:xfrm>
            <a:off x="4863478" y="4884462"/>
            <a:ext cx="947695" cy="575479"/>
          </a:xfrm>
          <a:prstGeom prst="rect">
            <a:avLst/>
          </a:prstGeom>
          <a:blipFill rotWithShape="1">
            <a:blip r:embed="rId10"/>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aphicFrame>
        <p:nvGraphicFramePr>
          <p:cNvPr id="54304" name="Object 32"/>
          <p:cNvGraphicFramePr>
            <a:graphicFrameLocks noChangeAspect="1"/>
          </p:cNvGraphicFramePr>
          <p:nvPr/>
        </p:nvGraphicFramePr>
        <p:xfrm>
          <a:off x="7996238" y="5770564"/>
          <a:ext cx="1123951" cy="579437"/>
        </p:xfrm>
        <a:graphic>
          <a:graphicData uri="http://schemas.openxmlformats.org/presentationml/2006/ole">
            <mc:AlternateContent xmlns:mc="http://schemas.openxmlformats.org/markup-compatibility/2006">
              <mc:Choice xmlns:v="urn:schemas-microsoft-com:vml" Requires="v">
                <p:oleObj spid="_x0000_s13329" name="Equation" r:id="rId11" imgW="444307" imgH="228501" progId="Equation.DSMT4">
                  <p:embed/>
                </p:oleObj>
              </mc:Choice>
              <mc:Fallback>
                <p:oleObj name="Equation" r:id="rId11" imgW="444307" imgH="228501" progId="Equation.DSMT4">
                  <p:embed/>
                  <p:pic>
                    <p:nvPicPr>
                      <p:cNvPr id="54304"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6238" y="5770564"/>
                        <a:ext cx="1123951"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5" name="Object 33"/>
          <p:cNvGraphicFramePr>
            <a:graphicFrameLocks noChangeAspect="1"/>
          </p:cNvGraphicFramePr>
          <p:nvPr/>
        </p:nvGraphicFramePr>
        <p:xfrm>
          <a:off x="3000375" y="5738814"/>
          <a:ext cx="1862139" cy="642937"/>
        </p:xfrm>
        <a:graphic>
          <a:graphicData uri="http://schemas.openxmlformats.org/presentationml/2006/ole">
            <mc:AlternateContent xmlns:mc="http://schemas.openxmlformats.org/markup-compatibility/2006">
              <mc:Choice xmlns:v="urn:schemas-microsoft-com:vml" Requires="v">
                <p:oleObj spid="_x0000_s13330" name="Equation" r:id="rId13" imgW="736280" imgH="253890" progId="Equation.DSMT4">
                  <p:embed/>
                </p:oleObj>
              </mc:Choice>
              <mc:Fallback>
                <p:oleObj name="Equation" r:id="rId13" imgW="736280" imgH="253890" progId="Equation.DSMT4">
                  <p:embed/>
                  <p:pic>
                    <p:nvPicPr>
                      <p:cNvPr id="54305"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0375" y="5738814"/>
                        <a:ext cx="1862139"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6" name="Object 34"/>
          <p:cNvGraphicFramePr>
            <a:graphicFrameLocks noChangeAspect="1"/>
          </p:cNvGraphicFramePr>
          <p:nvPr/>
        </p:nvGraphicFramePr>
        <p:xfrm>
          <a:off x="4765675" y="5737225"/>
          <a:ext cx="1830388" cy="642939"/>
        </p:xfrm>
        <a:graphic>
          <a:graphicData uri="http://schemas.openxmlformats.org/presentationml/2006/ole">
            <mc:AlternateContent xmlns:mc="http://schemas.openxmlformats.org/markup-compatibility/2006">
              <mc:Choice xmlns:v="urn:schemas-microsoft-com:vml" Requires="v">
                <p:oleObj spid="_x0000_s13331" name="Equation" r:id="rId15" imgW="723586" imgH="253890" progId="Equation.DSMT4">
                  <p:embed/>
                </p:oleObj>
              </mc:Choice>
              <mc:Fallback>
                <p:oleObj name="Equation" r:id="rId15" imgW="723586" imgH="253890" progId="Equation.DSMT4">
                  <p:embed/>
                  <p:pic>
                    <p:nvPicPr>
                      <p:cNvPr id="54306"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5675" y="5737225"/>
                        <a:ext cx="1830388" cy="64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7" name="Object 35"/>
          <p:cNvGraphicFramePr>
            <a:graphicFrameLocks noChangeAspect="1"/>
          </p:cNvGraphicFramePr>
          <p:nvPr/>
        </p:nvGraphicFramePr>
        <p:xfrm>
          <a:off x="6572251" y="5789614"/>
          <a:ext cx="963613" cy="579437"/>
        </p:xfrm>
        <a:graphic>
          <a:graphicData uri="http://schemas.openxmlformats.org/presentationml/2006/ole">
            <mc:AlternateContent xmlns:mc="http://schemas.openxmlformats.org/markup-compatibility/2006">
              <mc:Choice xmlns:v="urn:schemas-microsoft-com:vml" Requires="v">
                <p:oleObj spid="_x0000_s13332" name="Equation" r:id="rId17" imgW="381000" imgH="228600" progId="Equation.DSMT4">
                  <p:embed/>
                </p:oleObj>
              </mc:Choice>
              <mc:Fallback>
                <p:oleObj name="Equation" r:id="rId17" imgW="381000" imgH="228600" progId="Equation.DSMT4">
                  <p:embed/>
                  <p:pic>
                    <p:nvPicPr>
                      <p:cNvPr id="54307"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72251" y="5789614"/>
                        <a:ext cx="963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8" name="Object 36"/>
          <p:cNvGraphicFramePr>
            <a:graphicFrameLocks noChangeAspect="1"/>
          </p:cNvGraphicFramePr>
          <p:nvPr/>
        </p:nvGraphicFramePr>
        <p:xfrm>
          <a:off x="7534277" y="5780088"/>
          <a:ext cx="417513" cy="579437"/>
        </p:xfrm>
        <a:graphic>
          <a:graphicData uri="http://schemas.openxmlformats.org/presentationml/2006/ole">
            <mc:AlternateContent xmlns:mc="http://schemas.openxmlformats.org/markup-compatibility/2006">
              <mc:Choice xmlns:v="urn:schemas-microsoft-com:vml" Requires="v">
                <p:oleObj spid="_x0000_s13333" name="Equation" r:id="rId19" imgW="165028" imgH="228501" progId="Equation.DSMT4">
                  <p:embed/>
                </p:oleObj>
              </mc:Choice>
              <mc:Fallback>
                <p:oleObj name="Equation" r:id="rId19" imgW="165028" imgH="228501" progId="Equation.DSMT4">
                  <p:embed/>
                  <p:pic>
                    <p:nvPicPr>
                      <p:cNvPr id="54308"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4277" y="5780088"/>
                        <a:ext cx="4175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7" name="Straight Arrow Connector 16"/>
          <p:cNvCxnSpPr>
            <a:cxnSpLocks/>
          </p:cNvCxnSpPr>
          <p:nvPr/>
        </p:nvCxnSpPr>
        <p:spPr>
          <a:xfrm flipV="1">
            <a:off x="5337176" y="2862263"/>
            <a:ext cx="588963" cy="1522412"/>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D084D3CE-2759-46C8-984B-0B36C0E659E0}"/>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custDataLst>
      <p:tags r:id="rId2"/>
    </p:custDataLst>
    <p:extLst>
      <p:ext uri="{BB962C8B-B14F-4D97-AF65-F5344CB8AC3E}">
        <p14:creationId xmlns:p14="http://schemas.microsoft.com/office/powerpoint/2010/main" val="2262018927"/>
      </p:ext>
    </p:extLst>
  </p:cSld>
  <p:clrMapOvr>
    <a:masterClrMapping/>
  </p:clrMapOvr>
  <mc:AlternateContent xmlns:mc="http://schemas.openxmlformats.org/markup-compatibility/2006" xmlns:p14="http://schemas.microsoft.com/office/powerpoint/2010/main">
    <mc:Choice Requires="p14">
      <p:transition spd="slow" p14:dur="2000" advTm="52004"/>
    </mc:Choice>
    <mc:Fallback xmlns="">
      <p:transition spd="slow" advTm="5200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3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3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43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43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6852141" y="1873161"/>
            <a:ext cx="1025731" cy="523220"/>
          </a:xfrm>
          <a:prstGeom prst="rect">
            <a:avLst/>
          </a:prstGeom>
          <a:blipFill rotWithShape="1">
            <a:blip r:embed="rId4"/>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3" name="TextBox 2"/>
          <p:cNvSpPr txBox="1">
            <a:spLocks noRot="1" noChangeAspect="1" noMove="1" noResize="1" noEditPoints="1" noAdjustHandles="1" noChangeArrowheads="1" noChangeShapeType="1" noTextEdit="1"/>
          </p:cNvSpPr>
          <p:nvPr/>
        </p:nvSpPr>
        <p:spPr>
          <a:xfrm>
            <a:off x="6107928" y="127971"/>
            <a:ext cx="604653" cy="575479"/>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4" name="TextBox 3"/>
          <p:cNvSpPr txBox="1">
            <a:spLocks noRot="1" noChangeAspect="1" noMove="1" noResize="1" noEditPoints="1" noAdjustHandles="1" noChangeArrowheads="1" noChangeShapeType="1" noTextEdit="1"/>
          </p:cNvSpPr>
          <p:nvPr/>
        </p:nvSpPr>
        <p:spPr>
          <a:xfrm>
            <a:off x="4863478" y="4884462"/>
            <a:ext cx="947695"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56325" name="Group 4"/>
          <p:cNvGrpSpPr>
            <a:grpSpLocks noChangeAspect="1"/>
          </p:cNvGrpSpPr>
          <p:nvPr/>
        </p:nvGrpSpPr>
        <p:grpSpPr bwMode="auto">
          <a:xfrm>
            <a:off x="5753101" y="1517651"/>
            <a:ext cx="488951" cy="3114675"/>
            <a:chOff x="2492210" y="3692465"/>
            <a:chExt cx="406401" cy="2582324"/>
          </a:xfrm>
        </p:grpSpPr>
        <p:grpSp>
          <p:nvGrpSpPr>
            <p:cNvPr id="6" name="Group 5"/>
            <p:cNvGrpSpPr/>
            <p:nvPr/>
          </p:nvGrpSpPr>
          <p:grpSpPr>
            <a:xfrm rot="385253">
              <a:off x="2492210" y="3692465"/>
              <a:ext cx="406401" cy="2582324"/>
              <a:chOff x="6629400" y="1447800"/>
              <a:chExt cx="406401" cy="2582324"/>
            </a:xfrm>
            <a:solidFill>
              <a:schemeClr val="bg1">
                <a:lumMod val="65000"/>
              </a:schemeClr>
            </a:solidFill>
          </p:grpSpPr>
          <p:sp>
            <p:nvSpPr>
              <p:cNvPr id="8" name="Freeform 7"/>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Oval 8"/>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5633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Straight Arrow Connector 9"/>
          <p:cNvCxnSpPr>
            <a:cxnSpLocks noChangeAspect="1"/>
          </p:cNvCxnSpPr>
          <p:nvPr/>
        </p:nvCxnSpPr>
        <p:spPr>
          <a:xfrm flipV="1">
            <a:off x="6064251" y="2286001"/>
            <a:ext cx="825500"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noChangeAspect="1"/>
          </p:cNvCxnSpPr>
          <p:nvPr/>
        </p:nvCxnSpPr>
        <p:spPr>
          <a:xfrm flipV="1">
            <a:off x="6175377" y="719139"/>
            <a:ext cx="180975" cy="79851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noChangeAspect="1"/>
            <a:stCxn id="9" idx="4"/>
          </p:cNvCxnSpPr>
          <p:nvPr/>
        </p:nvCxnSpPr>
        <p:spPr>
          <a:xfrm>
            <a:off x="5884863" y="4629150"/>
            <a:ext cx="107951" cy="83343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noChangeAspect="1"/>
            <a:endCxn id="8" idx="4"/>
          </p:cNvCxnSpPr>
          <p:nvPr/>
        </p:nvCxnSpPr>
        <p:spPr>
          <a:xfrm flipH="1">
            <a:off x="6364289" y="995364"/>
            <a:ext cx="515937" cy="74612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noChangeAspect="1"/>
            <a:endCxn id="8" idx="1"/>
          </p:cNvCxnSpPr>
          <p:nvPr/>
        </p:nvCxnSpPr>
        <p:spPr>
          <a:xfrm>
            <a:off x="5337175" y="1338263"/>
            <a:ext cx="731839" cy="37306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noChangeAspect="1"/>
            <a:endCxn id="8" idx="1"/>
          </p:cNvCxnSpPr>
          <p:nvPr/>
        </p:nvCxnSpPr>
        <p:spPr>
          <a:xfrm>
            <a:off x="5437190" y="1119189"/>
            <a:ext cx="638175" cy="5969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noChangeAspect="1"/>
          </p:cNvCxnSpPr>
          <p:nvPr/>
        </p:nvCxnSpPr>
        <p:spPr>
          <a:xfrm flipH="1" flipV="1">
            <a:off x="6318249" y="2105025"/>
            <a:ext cx="120651" cy="22748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V="1">
            <a:off x="5337176" y="2862263"/>
            <a:ext cx="588963" cy="1522412"/>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a:spLocks noRot="1" noChangeAspect="1" noMove="1" noResize="1" noEditPoints="1" noAdjustHandles="1" noChangeArrowheads="1" noChangeShapeType="1" noTextEdit="1"/>
          </p:cNvSpPr>
          <p:nvPr/>
        </p:nvSpPr>
        <p:spPr>
          <a:xfrm>
            <a:off x="4056857" y="924254"/>
            <a:ext cx="1380121"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9" name="Straight Arrow Connector 18"/>
          <p:cNvCxnSpPr/>
          <p:nvPr/>
        </p:nvCxnSpPr>
        <p:spPr>
          <a:xfrm>
            <a:off x="6069013" y="2628900"/>
            <a:ext cx="0" cy="93345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Rot="1" noChangeAspect="1" noMove="1" noResize="1" noEditPoints="1" noAdjustHandles="1" noChangeArrowheads="1" noChangeShapeType="1" noTextEdit="1"/>
          </p:cNvSpPr>
          <p:nvPr/>
        </p:nvSpPr>
        <p:spPr>
          <a:xfrm>
            <a:off x="4821853" y="2219362"/>
            <a:ext cx="888128" cy="523220"/>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aphicFrame>
        <p:nvGraphicFramePr>
          <p:cNvPr id="56337" name="Object 21"/>
          <p:cNvGraphicFramePr>
            <a:graphicFrameLocks noChangeAspect="1"/>
          </p:cNvGraphicFramePr>
          <p:nvPr/>
        </p:nvGraphicFramePr>
        <p:xfrm>
          <a:off x="3035301" y="5856289"/>
          <a:ext cx="6294439" cy="642937"/>
        </p:xfrm>
        <a:graphic>
          <a:graphicData uri="http://schemas.openxmlformats.org/presentationml/2006/ole">
            <mc:AlternateContent xmlns:mc="http://schemas.openxmlformats.org/markup-compatibility/2006">
              <mc:Choice xmlns:v="urn:schemas-microsoft-com:vml" Requires="v">
                <p:oleObj spid="_x0000_s14341" name="Equation" r:id="rId10" imgW="2489200" imgH="254000" progId="Equation.DSMT4">
                  <p:embed/>
                </p:oleObj>
              </mc:Choice>
              <mc:Fallback>
                <p:oleObj name="Equation" r:id="rId10" imgW="2489200" imgH="254000" progId="Equation.DSMT4">
                  <p:embed/>
                  <p:pic>
                    <p:nvPicPr>
                      <p:cNvPr id="56337"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5301" y="5856289"/>
                        <a:ext cx="6294439"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feld 22">
            <a:extLst>
              <a:ext uri="{FF2B5EF4-FFF2-40B4-BE49-F238E27FC236}">
                <a16:creationId xmlns:a16="http://schemas.microsoft.com/office/drawing/2014/main" id="{E1AF7D58-8E7D-4CFF-AE2A-0E545FDF4B32}"/>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extLst>
      <p:ext uri="{BB962C8B-B14F-4D97-AF65-F5344CB8AC3E}">
        <p14:creationId xmlns:p14="http://schemas.microsoft.com/office/powerpoint/2010/main" val="219448212"/>
      </p:ext>
    </p:extLst>
  </p:cSld>
  <p:clrMapOvr>
    <a:masterClrMapping/>
  </p:clrMapOvr>
  <mc:AlternateContent xmlns:mc="http://schemas.openxmlformats.org/markup-compatibility/2006" xmlns:p14="http://schemas.microsoft.com/office/powerpoint/2010/main">
    <mc:Choice Requires="p14">
      <p:transition spd="slow" p14:dur="2000" advTm="26112"/>
    </mc:Choice>
    <mc:Fallback xmlns="">
      <p:transition spd="slow" advTm="26112"/>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(joint reaction analyse)</a:t>
            </a:r>
          </a:p>
        </p:txBody>
      </p:sp>
      <p:sp>
        <p:nvSpPr>
          <p:cNvPr id="4" name="Slide Number Placeholder 3"/>
          <p:cNvSpPr>
            <a:spLocks noGrp="1"/>
          </p:cNvSpPr>
          <p:nvPr>
            <p:ph type="sldNum" sz="quarter" idx="4"/>
          </p:nvPr>
        </p:nvSpPr>
        <p:spPr/>
        <p:txBody>
          <a:bodyPr/>
          <a:lstStyle/>
          <a:p>
            <a:fld id="{C35489C1-6B33-4937-9006-E5F93C9ADEC8}" type="slidenum">
              <a:rPr lang="de-AT" smtClean="0"/>
              <a:pPr/>
              <a:t>93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796965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762001" y="115161"/>
            <a:ext cx="4686300" cy="1143000"/>
          </a:xfrm>
          <a:prstGeom prst="rect">
            <a:avLst/>
          </a:prstGeom>
          <a:noFill/>
          <a:ln w="9525">
            <a:noFill/>
            <a:miter lim="800000"/>
            <a:headEnd/>
            <a:tailEnd/>
          </a:ln>
        </p:spPr>
        <p:txBody>
          <a:bodyPr anchor="ctr"/>
          <a:lstStyle/>
          <a:p>
            <a:pPr>
              <a:defRPr/>
            </a:pPr>
            <a:r>
              <a:rPr lang="en-US" sz="3600" b="1" kern="0" dirty="0">
                <a:solidFill>
                  <a:srgbClr val="CA0D0D"/>
                </a:solidFill>
                <a:latin typeface="Calibri"/>
                <a:ea typeface="ＭＳ Ｐゴシック" pitchFamily="34" charset="-128"/>
              </a:rPr>
              <a:t>Validation</a:t>
            </a:r>
          </a:p>
        </p:txBody>
      </p:sp>
      <p:sp>
        <p:nvSpPr>
          <p:cNvPr id="58374" name="TextBox 6"/>
          <p:cNvSpPr txBox="1">
            <a:spLocks noChangeArrowheads="1"/>
          </p:cNvSpPr>
          <p:nvPr/>
        </p:nvSpPr>
        <p:spPr bwMode="auto">
          <a:xfrm>
            <a:off x="5384596" y="6217402"/>
            <a:ext cx="22847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nl-BE" sz="1600" dirty="0">
                <a:hlinkClick r:id="rId3"/>
              </a:rPr>
              <a:t>https://orthoload.com/</a:t>
            </a:r>
            <a:endParaRPr lang="en-US" altLang="nl-BE" sz="1600" dirty="0">
              <a:solidFill>
                <a:srgbClr val="376092"/>
              </a:solidFill>
            </a:endParaRPr>
          </a:p>
        </p:txBody>
      </p:sp>
      <p:pic>
        <p:nvPicPr>
          <p:cNvPr id="3" name="Picture 2"/>
          <p:cNvPicPr>
            <a:picLocks noChangeAspect="1"/>
          </p:cNvPicPr>
          <p:nvPr/>
        </p:nvPicPr>
        <p:blipFill rotWithShape="1">
          <a:blip r:embed="rId4"/>
          <a:srcRect r="17672"/>
          <a:stretch/>
        </p:blipFill>
        <p:spPr>
          <a:xfrm>
            <a:off x="4852436" y="3810000"/>
            <a:ext cx="3301973" cy="2444459"/>
          </a:xfrm>
          <a:prstGeom prst="rect">
            <a:avLst/>
          </a:prstGeom>
        </p:spPr>
      </p:pic>
      <p:pic>
        <p:nvPicPr>
          <p:cNvPr id="6" name="Grafik 5">
            <a:extLst>
              <a:ext uri="{FF2B5EF4-FFF2-40B4-BE49-F238E27FC236}">
                <a16:creationId xmlns:a16="http://schemas.microsoft.com/office/drawing/2014/main" id="{D8B1B4EA-7585-4440-B949-353C0DAA3C2E}"/>
              </a:ext>
            </a:extLst>
          </p:cNvPr>
          <p:cNvPicPr>
            <a:picLocks noChangeAspect="1"/>
          </p:cNvPicPr>
          <p:nvPr/>
        </p:nvPicPr>
        <p:blipFill>
          <a:blip r:embed="rId5"/>
          <a:stretch>
            <a:fillRect/>
          </a:stretch>
        </p:blipFill>
        <p:spPr>
          <a:xfrm>
            <a:off x="1352551" y="3871026"/>
            <a:ext cx="3084418" cy="2478683"/>
          </a:xfrm>
          <a:prstGeom prst="rect">
            <a:avLst/>
          </a:prstGeom>
        </p:spPr>
      </p:pic>
      <p:pic>
        <p:nvPicPr>
          <p:cNvPr id="7" name="Grafik 6">
            <a:extLst>
              <a:ext uri="{FF2B5EF4-FFF2-40B4-BE49-F238E27FC236}">
                <a16:creationId xmlns:a16="http://schemas.microsoft.com/office/drawing/2014/main" id="{1973F5DA-4280-4728-9431-1E794C5E3315}"/>
              </a:ext>
            </a:extLst>
          </p:cNvPr>
          <p:cNvPicPr>
            <a:picLocks noChangeAspect="1"/>
          </p:cNvPicPr>
          <p:nvPr/>
        </p:nvPicPr>
        <p:blipFill>
          <a:blip r:embed="rId6"/>
          <a:stretch>
            <a:fillRect/>
          </a:stretch>
        </p:blipFill>
        <p:spPr>
          <a:xfrm>
            <a:off x="8800778" y="3767610"/>
            <a:ext cx="2707147" cy="2444459"/>
          </a:xfrm>
          <a:prstGeom prst="rect">
            <a:avLst/>
          </a:prstGeom>
        </p:spPr>
      </p:pic>
      <p:sp>
        <p:nvSpPr>
          <p:cNvPr id="12" name="Text Box 63">
            <a:extLst>
              <a:ext uri="{FF2B5EF4-FFF2-40B4-BE49-F238E27FC236}">
                <a16:creationId xmlns:a16="http://schemas.microsoft.com/office/drawing/2014/main" id="{A3583D9E-7D8B-4080-96DE-ED3E4FC05174}"/>
              </a:ext>
            </a:extLst>
          </p:cNvPr>
          <p:cNvSpPr txBox="1">
            <a:spLocks noChangeArrowheads="1"/>
          </p:cNvSpPr>
          <p:nvPr/>
        </p:nvSpPr>
        <p:spPr bwMode="auto">
          <a:xfrm>
            <a:off x="684397" y="1389605"/>
            <a:ext cx="5965372"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4290" rIns="34290">
            <a:spAutoFit/>
          </a:bodyPr>
          <a:lstStyle>
            <a:lvl1pPr marL="228600" indent="-2286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buFontTx/>
              <a:buChar char="•"/>
            </a:pPr>
            <a:r>
              <a:rPr lang="en-US" sz="2000" dirty="0">
                <a:solidFill>
                  <a:srgbClr val="000000"/>
                </a:solidFill>
                <a:latin typeface="Verdana" charset="0"/>
              </a:rPr>
              <a:t>Compare results to in vivo measured loads</a:t>
            </a:r>
          </a:p>
          <a:p>
            <a:pPr defTabSz="685800" eaLnBrk="0" fontAlgn="base" hangingPunct="0">
              <a:spcBef>
                <a:spcPct val="0"/>
              </a:spcBef>
              <a:spcAft>
                <a:spcPct val="0"/>
              </a:spcAft>
              <a:buFontTx/>
              <a:buChar char="•"/>
            </a:pPr>
            <a:endParaRPr lang="en-US" sz="2000" dirty="0">
              <a:solidFill>
                <a:srgbClr val="000000"/>
              </a:solidFill>
              <a:latin typeface="Verdana" charset="0"/>
            </a:endParaRPr>
          </a:p>
          <a:p>
            <a:pPr defTabSz="685800" eaLnBrk="0" fontAlgn="base" hangingPunct="0">
              <a:spcBef>
                <a:spcPct val="0"/>
              </a:spcBef>
              <a:spcAft>
                <a:spcPct val="0"/>
              </a:spcAft>
              <a:buFontTx/>
              <a:buChar char="•"/>
            </a:pPr>
            <a:endParaRPr lang="en-US" sz="2000" dirty="0">
              <a:solidFill>
                <a:srgbClr val="000000"/>
              </a:solidFill>
              <a:latin typeface="Verdana" charset="0"/>
            </a:endParaRPr>
          </a:p>
          <a:p>
            <a:pPr defTabSz="685800" eaLnBrk="0" fontAlgn="base" hangingPunct="0">
              <a:spcBef>
                <a:spcPct val="0"/>
              </a:spcBef>
              <a:spcAft>
                <a:spcPct val="0"/>
              </a:spcAft>
              <a:buFontTx/>
              <a:buChar char="•"/>
            </a:pPr>
            <a:r>
              <a:rPr lang="en-US" sz="2000" dirty="0">
                <a:solidFill>
                  <a:srgbClr val="000000"/>
                </a:solidFill>
                <a:latin typeface="Verdana" charset="0"/>
              </a:rPr>
              <a:t>Compare results to previous publications</a:t>
            </a:r>
          </a:p>
        </p:txBody>
      </p:sp>
      <p:pic>
        <p:nvPicPr>
          <p:cNvPr id="8" name="Grafik 7">
            <a:extLst>
              <a:ext uri="{FF2B5EF4-FFF2-40B4-BE49-F238E27FC236}">
                <a16:creationId xmlns:a16="http://schemas.microsoft.com/office/drawing/2014/main" id="{FAA8615E-4B50-40C4-8E51-15F7390643AE}"/>
              </a:ext>
            </a:extLst>
          </p:cNvPr>
          <p:cNvPicPr>
            <a:picLocks noChangeAspect="1"/>
          </p:cNvPicPr>
          <p:nvPr/>
        </p:nvPicPr>
        <p:blipFill>
          <a:blip r:embed="rId7"/>
          <a:stretch>
            <a:fillRect/>
          </a:stretch>
        </p:blipFill>
        <p:spPr>
          <a:xfrm>
            <a:off x="6848671" y="637685"/>
            <a:ext cx="4658932" cy="2471844"/>
          </a:xfrm>
          <a:prstGeom prst="rect">
            <a:avLst/>
          </a:prstGeom>
        </p:spPr>
      </p:pic>
      <p:sp>
        <p:nvSpPr>
          <p:cNvPr id="13" name="Textfeld 12">
            <a:extLst>
              <a:ext uri="{FF2B5EF4-FFF2-40B4-BE49-F238E27FC236}">
                <a16:creationId xmlns:a16="http://schemas.microsoft.com/office/drawing/2014/main" id="{A3B6A073-8A3A-425F-A068-A9E53571BF7C}"/>
              </a:ext>
            </a:extLst>
          </p:cNvPr>
          <p:cNvSpPr txBox="1"/>
          <p:nvPr/>
        </p:nvSpPr>
        <p:spPr>
          <a:xfrm>
            <a:off x="7000876" y="3048000"/>
            <a:ext cx="3667532" cy="276999"/>
          </a:xfrm>
          <a:prstGeom prst="rect">
            <a:avLst/>
          </a:prstGeom>
          <a:noFill/>
        </p:spPr>
        <p:txBody>
          <a:bodyPr wrap="square" rtlCol="0">
            <a:spAutoFit/>
          </a:bodyPr>
          <a:lstStyle/>
          <a:p>
            <a:r>
              <a:rPr lang="de-DE" sz="1200" dirty="0" err="1"/>
              <a:t>Giarmatzi</a:t>
            </a:r>
            <a:r>
              <a:rPr lang="de-DE" sz="1200" dirty="0"/>
              <a:t> et al. 2015</a:t>
            </a:r>
            <a:endParaRPr lang="de-AT" sz="1200" dirty="0"/>
          </a:p>
        </p:txBody>
      </p:sp>
      <p:sp>
        <p:nvSpPr>
          <p:cNvPr id="15" name="Textfeld 14">
            <a:extLst>
              <a:ext uri="{FF2B5EF4-FFF2-40B4-BE49-F238E27FC236}">
                <a16:creationId xmlns:a16="http://schemas.microsoft.com/office/drawing/2014/main" id="{B509A7CA-A1EC-48EB-8AEC-7D0B40516C7B}"/>
              </a:ext>
            </a:extLst>
          </p:cNvPr>
          <p:cNvSpPr txBox="1"/>
          <p:nvPr/>
        </p:nvSpPr>
        <p:spPr>
          <a:xfrm>
            <a:off x="1374307" y="6278957"/>
            <a:ext cx="3084417" cy="276999"/>
          </a:xfrm>
          <a:prstGeom prst="rect">
            <a:avLst/>
          </a:prstGeom>
          <a:noFill/>
        </p:spPr>
        <p:txBody>
          <a:bodyPr wrap="square" rtlCol="0">
            <a:spAutoFit/>
          </a:bodyPr>
          <a:lstStyle/>
          <a:p>
            <a:r>
              <a:rPr lang="de-DE" sz="1200" dirty="0" err="1"/>
              <a:t>Example</a:t>
            </a:r>
            <a:r>
              <a:rPr lang="de-DE" sz="1200" dirty="0"/>
              <a:t> </a:t>
            </a:r>
            <a:r>
              <a:rPr lang="de-DE" sz="1200" dirty="0" err="1"/>
              <a:t>from</a:t>
            </a:r>
            <a:r>
              <a:rPr lang="de-DE" sz="1200" dirty="0"/>
              <a:t> Bühler et al. 2021</a:t>
            </a:r>
            <a:endParaRPr lang="de-AT" sz="1200" dirty="0"/>
          </a:p>
        </p:txBody>
      </p:sp>
      <p:sp>
        <p:nvSpPr>
          <p:cNvPr id="16" name="Textfeld 15">
            <a:extLst>
              <a:ext uri="{FF2B5EF4-FFF2-40B4-BE49-F238E27FC236}">
                <a16:creationId xmlns:a16="http://schemas.microsoft.com/office/drawing/2014/main" id="{5E14968E-9CFC-4D77-9915-16E9A80183A7}"/>
              </a:ext>
            </a:extLst>
          </p:cNvPr>
          <p:cNvSpPr txBox="1"/>
          <p:nvPr/>
        </p:nvSpPr>
        <p:spPr>
          <a:xfrm>
            <a:off x="8822534" y="6212069"/>
            <a:ext cx="2789466" cy="276999"/>
          </a:xfrm>
          <a:prstGeom prst="rect">
            <a:avLst/>
          </a:prstGeom>
          <a:noFill/>
        </p:spPr>
        <p:txBody>
          <a:bodyPr wrap="square" rtlCol="0">
            <a:spAutoFit/>
          </a:bodyPr>
          <a:lstStyle/>
          <a:p>
            <a:r>
              <a:rPr lang="de-DE" sz="1200" dirty="0" err="1"/>
              <a:t>Example</a:t>
            </a:r>
            <a:r>
              <a:rPr lang="de-DE" sz="1200" dirty="0"/>
              <a:t> </a:t>
            </a:r>
            <a:r>
              <a:rPr lang="de-DE" sz="1200" dirty="0" err="1"/>
              <a:t>from</a:t>
            </a:r>
            <a:r>
              <a:rPr lang="de-DE" sz="1200" dirty="0"/>
              <a:t> Kainz et al. 2020</a:t>
            </a:r>
            <a:endParaRPr lang="de-AT" sz="1200" dirty="0"/>
          </a:p>
        </p:txBody>
      </p:sp>
    </p:spTree>
    <p:extLst>
      <p:ext uri="{BB962C8B-B14F-4D97-AF65-F5344CB8AC3E}">
        <p14:creationId xmlns:p14="http://schemas.microsoft.com/office/powerpoint/2010/main" val="2645584333"/>
      </p:ext>
    </p:extLst>
  </p:cSld>
  <p:clrMapOvr>
    <a:masterClrMapping/>
  </p:clrMapOvr>
  <mc:AlternateContent xmlns:mc="http://schemas.openxmlformats.org/markup-compatibility/2006" xmlns:p14="http://schemas.microsoft.com/office/powerpoint/2010/main">
    <mc:Choice Requires="p14">
      <p:transition spd="slow" p14:dur="2000" advTm="47280"/>
    </mc:Choice>
    <mc:Fallback xmlns="">
      <p:transition spd="slow" advTm="47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95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input files to calculate joint reaction loads?</a:t>
            </a:r>
          </a:p>
          <a:p>
            <a:r>
              <a:rPr lang="en-US" dirty="0"/>
              <a:t>What should be the </a:t>
            </a:r>
            <a:r>
              <a:rPr lang="en-US" dirty="0" err="1"/>
              <a:t>apply_on_bodies</a:t>
            </a:r>
            <a:r>
              <a:rPr lang="en-US" dirty="0"/>
              <a:t> and </a:t>
            </a:r>
            <a:r>
              <a:rPr lang="en-US" dirty="0" err="1"/>
              <a:t>express_in_frame</a:t>
            </a:r>
            <a:r>
              <a:rPr lang="en-US" dirty="0"/>
              <a:t> inputs?</a:t>
            </a:r>
          </a:p>
          <a:p>
            <a:r>
              <a:rPr lang="en-US" dirty="0"/>
              <a:t>What are the peak hip and knee joint forces in the 3 different axis?</a:t>
            </a:r>
          </a:p>
        </p:txBody>
      </p:sp>
    </p:spTree>
    <p:extLst>
      <p:ext uri="{BB962C8B-B14F-4D97-AF65-F5344CB8AC3E}">
        <p14:creationId xmlns:p14="http://schemas.microsoft.com/office/powerpoint/2010/main" val="27764402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99</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ags/tag4.xml><?xml version="1.0" encoding="utf-8"?>
<p:tagLst xmlns:a="http://schemas.openxmlformats.org/drawingml/2006/main" xmlns:r="http://schemas.openxmlformats.org/officeDocument/2006/relationships" xmlns:p="http://schemas.openxmlformats.org/presentationml/2006/main">
  <p:tag name="TIMING" val="|9.3|6.5|1.6|3.1|4.1|3.5|12.1"/>
</p:tagLst>
</file>

<file path=ppt/tags/tag5.xml><?xml version="1.0" encoding="utf-8"?>
<p:tagLst xmlns:a="http://schemas.openxmlformats.org/drawingml/2006/main" xmlns:r="http://schemas.openxmlformats.org/officeDocument/2006/relationships" xmlns:p="http://schemas.openxmlformats.org/presentationml/2006/main">
  <p:tag name="TIMING" val="|5|9.1|16.8|8.3|6.7"/>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3496</TotalTime>
  <Words>3430</Words>
  <Application>Microsoft Office PowerPoint</Application>
  <PresentationFormat>Widescreen</PresentationFormat>
  <Paragraphs>585</Paragraphs>
  <Slides>100</Slides>
  <Notes>27</Notes>
  <HiddenSlides>0</HiddenSlides>
  <MMClips>7</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3" baseType="lpstr">
      <vt:lpstr>MS PGothic</vt:lpstr>
      <vt:lpstr>MS PGothic</vt:lpstr>
      <vt:lpstr>Arial</vt:lpstr>
      <vt:lpstr>Calibri</vt:lpstr>
      <vt:lpstr>Calibri Light</vt:lpstr>
      <vt:lpstr>Consolas</vt:lpstr>
      <vt:lpstr>Symbol</vt:lpstr>
      <vt:lpstr>Times</vt:lpstr>
      <vt:lpstr>Times New Roman</vt:lpstr>
      <vt:lpstr>Verdana</vt:lpstr>
      <vt:lpstr>Wingdings</vt:lpstr>
      <vt:lpstr>Office Theme</vt:lpstr>
      <vt:lpstr>Equation</vt:lpstr>
      <vt:lpstr>Blended intensive programme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in opensim</vt:lpstr>
      <vt:lpstr>Inverse vs forward simulations</vt:lpstr>
      <vt:lpstr>Inverse approach</vt:lpstr>
      <vt:lpstr>What is a musculoskeletal model?</vt:lpstr>
      <vt:lpstr>Time to practice (use the folder “Hello_world_of_simulations”)</vt:lpstr>
      <vt:lpstr>Questions</vt:lpstr>
      <vt:lpstr>File types</vt:lpstr>
      <vt:lpstr>Time to practice (practice plotting and explore files)</vt:lpstr>
      <vt:lpstr>Questions</vt:lpstr>
      <vt:lpstr>Break (10-15 min) </vt:lpstr>
      <vt:lpstr>GUI vs CMD  </vt:lpstr>
      <vt:lpstr>Run your first simulations</vt:lpstr>
      <vt:lpstr>Time to practice (perform all analysis and plot results)</vt:lpstr>
      <vt:lpstr>Questions</vt:lpstr>
      <vt:lpstr>External biomechanics</vt:lpstr>
      <vt:lpstr>Time to practice (Sprinting)</vt:lpstr>
      <vt:lpstr>Questions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(inverse kinematics with different settings)</vt:lpstr>
      <vt:lpstr>Questions</vt:lpstr>
      <vt:lpstr>Torque (τ)/Moment (M)</vt:lpstr>
      <vt:lpstr>Torque (τ)/Moment (M)</vt:lpstr>
      <vt:lpstr>Time to practice (inverse dynamics)</vt:lpstr>
      <vt:lpstr>Questions</vt:lpstr>
      <vt:lpstr>Questions</vt:lpstr>
      <vt:lpstr>Set-up files matter</vt:lpstr>
      <vt:lpstr>Questions</vt:lpstr>
      <vt:lpstr>PowerPoint Presentation</vt:lpstr>
      <vt:lpstr>Residual reduction analysis</vt:lpstr>
      <vt:lpstr>Inverse dynamics leads to residuals forces / moments</vt:lpstr>
      <vt:lpstr>RRA tool minimizes these residuals</vt:lpstr>
      <vt:lpstr>PowerPoint Presentation</vt:lpstr>
      <vt:lpstr>Residual reduction analysis</vt:lpstr>
      <vt:lpstr>Constrains for force and kinematic adjustments</vt:lpstr>
      <vt:lpstr>Questions</vt:lpstr>
      <vt:lpstr>Time to practice (residual reduction analysis)</vt:lpstr>
      <vt:lpstr>Questions</vt:lpstr>
      <vt:lpstr>How to access my results</vt:lpstr>
      <vt:lpstr>Questions</vt:lpstr>
      <vt:lpstr>Muscle forces in OpenSim</vt:lpstr>
      <vt:lpstr>Time to practice (plot moment arms)</vt:lpstr>
      <vt:lpstr>PowerPoint Presentation</vt:lpstr>
      <vt:lpstr>Muscle are represented as a single fibre </vt:lpstr>
      <vt:lpstr>Model assumptions</vt:lpstr>
      <vt:lpstr>The main muscle parameters</vt:lpstr>
      <vt:lpstr>Static optimization</vt:lpstr>
      <vt:lpstr>The Muscle Force Distribution Problem</vt:lpstr>
      <vt:lpstr>Static optimization formulation</vt:lpstr>
      <vt:lpstr>Time to practice (static optimisation)</vt:lpstr>
      <vt:lpstr>Questions</vt:lpstr>
      <vt:lpstr>Time to practice (static optimisation – walking data)</vt:lpstr>
      <vt:lpstr>Questions</vt:lpstr>
      <vt:lpstr>PowerPoint Presentation</vt:lpstr>
      <vt:lpstr>Analyze tool to investigating a simulation</vt:lpstr>
      <vt:lpstr>PowerPoint Presentation</vt:lpstr>
      <vt:lpstr>PowerPoint Presentation</vt:lpstr>
      <vt:lpstr>PowerPoint Presentation</vt:lpstr>
      <vt:lpstr>Time to practice (joint reaction analyse)</vt:lpstr>
      <vt:lpstr>PowerPoint Presentation</vt:lpstr>
      <vt:lpstr>Questions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109</cp:revision>
  <dcterms:created xsi:type="dcterms:W3CDTF">2023-10-03T13:58:14Z</dcterms:created>
  <dcterms:modified xsi:type="dcterms:W3CDTF">2023-10-11T21:31:50Z</dcterms:modified>
</cp:coreProperties>
</file>